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notesMasterIdLst>
    <p:notesMasterId r:id="rId53"/>
  </p:notesMasterIdLst>
  <p:handoutMasterIdLst>
    <p:handoutMasterId r:id="rId54"/>
  </p:handoutMasterIdLst>
  <p:sldIdLst>
    <p:sldId id="482" r:id="rId3"/>
    <p:sldId id="493" r:id="rId4"/>
    <p:sldId id="620" r:id="rId5"/>
    <p:sldId id="593" r:id="rId6"/>
    <p:sldId id="443" r:id="rId7"/>
    <p:sldId id="444" r:id="rId8"/>
    <p:sldId id="445" r:id="rId9"/>
    <p:sldId id="704" r:id="rId10"/>
    <p:sldId id="506" r:id="rId11"/>
    <p:sldId id="648" r:id="rId12"/>
    <p:sldId id="661" r:id="rId13"/>
    <p:sldId id="629" r:id="rId14"/>
    <p:sldId id="489" r:id="rId15"/>
    <p:sldId id="488" r:id="rId16"/>
    <p:sldId id="490" r:id="rId17"/>
    <p:sldId id="706" r:id="rId18"/>
    <p:sldId id="723" r:id="rId19"/>
    <p:sldId id="532" r:id="rId20"/>
    <p:sldId id="703" r:id="rId21"/>
    <p:sldId id="664" r:id="rId22"/>
    <p:sldId id="541" r:id="rId23"/>
    <p:sldId id="722" r:id="rId24"/>
    <p:sldId id="669" r:id="rId25"/>
    <p:sldId id="668" r:id="rId26"/>
    <p:sldId id="675" r:id="rId27"/>
    <p:sldId id="586" r:id="rId28"/>
    <p:sldId id="450" r:id="rId29"/>
    <p:sldId id="466" r:id="rId30"/>
    <p:sldId id="508" r:id="rId31"/>
    <p:sldId id="509" r:id="rId32"/>
    <p:sldId id="518" r:id="rId33"/>
    <p:sldId id="707" r:id="rId34"/>
    <p:sldId id="457" r:id="rId35"/>
    <p:sldId id="458" r:id="rId36"/>
    <p:sldId id="715" r:id="rId37"/>
    <p:sldId id="710" r:id="rId38"/>
    <p:sldId id="595" r:id="rId39"/>
    <p:sldId id="719" r:id="rId40"/>
    <p:sldId id="623" r:id="rId41"/>
    <p:sldId id="724" r:id="rId42"/>
    <p:sldId id="621" r:id="rId43"/>
    <p:sldId id="503" r:id="rId44"/>
    <p:sldId id="463" r:id="rId45"/>
    <p:sldId id="472" r:id="rId46"/>
    <p:sldId id="572" r:id="rId47"/>
    <p:sldId id="484" r:id="rId48"/>
    <p:sldId id="708" r:id="rId49"/>
    <p:sldId id="716" r:id="rId50"/>
    <p:sldId id="672" r:id="rId51"/>
    <p:sldId id="721" r:id="rId52"/>
  </p:sldIdLst>
  <p:sldSz cx="9144000" cy="6858000" type="screen4x3"/>
  <p:notesSz cx="6669088" cy="97758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8">
          <p15:clr>
            <a:srgbClr val="A4A3A4"/>
          </p15:clr>
        </p15:guide>
        <p15:guide id="2" orient="horz" pos="3583">
          <p15:clr>
            <a:srgbClr val="A4A3A4"/>
          </p15:clr>
        </p15:guide>
        <p15:guide id="3" pos="476">
          <p15:clr>
            <a:srgbClr val="A4A3A4"/>
          </p15:clr>
        </p15:guide>
        <p15:guide id="4" pos="5647">
          <p15:clr>
            <a:srgbClr val="A4A3A4"/>
          </p15:clr>
        </p15:guide>
        <p15:guide id="5" pos="13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993300"/>
    <a:srgbClr val="FF9900"/>
    <a:srgbClr val="FFC024"/>
    <a:srgbClr val="FFE8D1"/>
    <a:srgbClr val="FFE7E7"/>
    <a:srgbClr val="4D4D4D"/>
    <a:srgbClr val="000066"/>
    <a:srgbClr val="FFD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38" autoAdjust="0"/>
    <p:restoredTop sz="88536" autoAdjust="0"/>
  </p:normalViewPr>
  <p:slideViewPr>
    <p:cSldViewPr snapToGrid="0">
      <p:cViewPr varScale="1">
        <p:scale>
          <a:sx n="62" d="100"/>
          <a:sy n="62" d="100"/>
        </p:scale>
        <p:origin x="720" y="44"/>
      </p:cViewPr>
      <p:guideLst>
        <p:guide orient="horz" pos="748"/>
        <p:guide orient="horz" pos="3583"/>
        <p:guide pos="476"/>
        <p:guide pos="5647"/>
        <p:guide pos="1383"/>
      </p:guideLst>
    </p:cSldViewPr>
  </p:slideViewPr>
  <p:outlineViewPr>
    <p:cViewPr>
      <p:scale>
        <a:sx n="33" d="100"/>
        <a:sy n="33" d="100"/>
      </p:scale>
      <p:origin x="0" y="24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556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t" anchorCtr="0" compatLnSpc="1">
            <a:prstTxWarp prst="textNoShape">
              <a:avLst/>
            </a:prstTxWarp>
          </a:bodyPr>
          <a:lstStyle>
            <a:lvl1pPr defTabSz="898525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t" anchorCtr="0" compatLnSpc="1">
            <a:prstTxWarp prst="textNoShape">
              <a:avLst/>
            </a:prstTxWarp>
          </a:bodyPr>
          <a:lstStyle>
            <a:lvl1pPr algn="r" defTabSz="898525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890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b" anchorCtr="0" compatLnSpc="1">
            <a:prstTxWarp prst="textNoShape">
              <a:avLst/>
            </a:prstTxWarp>
          </a:bodyPr>
          <a:lstStyle>
            <a:lvl1pPr defTabSz="898525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b" anchorCtr="0" compatLnSpc="1">
            <a:prstTxWarp prst="textNoShape">
              <a:avLst/>
            </a:prstTxWarp>
          </a:bodyPr>
          <a:lstStyle>
            <a:lvl1pPr algn="r" defTabSz="898525">
              <a:defRPr sz="1100"/>
            </a:lvl1pPr>
          </a:lstStyle>
          <a:p>
            <a:pPr>
              <a:defRPr/>
            </a:pPr>
            <a:fld id="{9B537764-5569-4633-A998-A8F2730C65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674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t" anchorCtr="0" compatLnSpc="1">
            <a:prstTxWarp prst="textNoShape">
              <a:avLst/>
            </a:prstTxWarp>
          </a:bodyPr>
          <a:lstStyle>
            <a:lvl1pPr defTabSz="898525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t" anchorCtr="0" compatLnSpc="1">
            <a:prstTxWarp prst="textNoShape">
              <a:avLst/>
            </a:prstTxWarp>
          </a:bodyPr>
          <a:lstStyle>
            <a:lvl1pPr algn="r" defTabSz="898525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33425"/>
            <a:ext cx="4887912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43438"/>
            <a:ext cx="5335588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90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b" anchorCtr="0" compatLnSpc="1">
            <a:prstTxWarp prst="textNoShape">
              <a:avLst/>
            </a:prstTxWarp>
          </a:bodyPr>
          <a:lstStyle>
            <a:lvl1pPr defTabSz="898525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06" tIns="44953" rIns="89906" bIns="44953" numCol="1" anchor="b" anchorCtr="0" compatLnSpc="1">
            <a:prstTxWarp prst="textNoShape">
              <a:avLst/>
            </a:prstTxWarp>
          </a:bodyPr>
          <a:lstStyle>
            <a:lvl1pPr algn="r" defTabSz="898525">
              <a:defRPr sz="1100"/>
            </a:lvl1pPr>
          </a:lstStyle>
          <a:p>
            <a:pPr>
              <a:defRPr/>
            </a:pPr>
            <a:fld id="{413DFE20-4D43-4A77-A554-435AC1F76B4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473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C1B5B-B7D0-4257-8EF9-1B7705BD49DC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43438"/>
            <a:ext cx="4891088" cy="4398962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3796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7ED70-8E12-45D0-B1F1-DC419DC56417}" type="slidenum">
              <a:rPr lang="en-US"/>
              <a:pPr/>
              <a:t>10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348" tIns="44872" rIns="91348" bIns="44872"/>
          <a:lstStyle/>
          <a:p>
            <a:pPr marL="228600" indent="-228600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77AD5-C81D-4FA6-8B1E-1D254002D2D4}" type="slidenum">
              <a:rPr lang="en-US"/>
              <a:pPr/>
              <a:t>11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348" tIns="44872" rIns="91348" bIns="44872"/>
          <a:lstStyle/>
          <a:p>
            <a:pPr marL="228600" indent="-228600">
              <a:buFontTx/>
              <a:buChar char="•"/>
            </a:pPr>
            <a:r>
              <a:rPr lang="en-US"/>
              <a:t>Our model boundaries are the surfaces and sides of the mat.</a:t>
            </a:r>
          </a:p>
          <a:p>
            <a:pPr marL="228600" indent="-228600">
              <a:buFontTx/>
              <a:buChar char="•"/>
            </a:pPr>
            <a:r>
              <a:rPr lang="en-US"/>
              <a:t>Within the press, the mat-belt interface is assumed to be impermeable to gaseous flow; </a:t>
            </a:r>
          </a:p>
          <a:p>
            <a:pPr marL="228600" indent="-228600">
              <a:buFontTx/>
              <a:buChar char="•"/>
            </a:pPr>
            <a:r>
              <a:rPr lang="en-US"/>
              <a:t>… at least so far.</a:t>
            </a:r>
          </a:p>
          <a:p>
            <a:pPr marL="228600" indent="-228600">
              <a:buFontTx/>
              <a:buChar char="•"/>
            </a:pPr>
            <a:r>
              <a:rPr lang="en-US"/>
              <a:t>Later on it might be interesting to assume gas injection or removal through the steel belt.</a:t>
            </a:r>
          </a:p>
          <a:p>
            <a:pPr marL="228600" indent="-228600">
              <a:buFontTx/>
              <a:buChar char="•"/>
            </a:pPr>
            <a:r>
              <a:rPr lang="en-US"/>
              <a:t>But at the moment gaseous flow is only possible through the mat-atmosphere interface, so through the sides of the mat and through the upper and lower surfaces in front of the press and behind the press.</a:t>
            </a:r>
          </a:p>
          <a:p>
            <a:pPr marL="228600" indent="-228600">
              <a:buFontTx/>
              <a:buChar char="•"/>
            </a:pPr>
            <a:r>
              <a:rPr lang="en-US"/>
              <a:t>The lower surface of the mat is assumed to be flat … </a:t>
            </a:r>
          </a:p>
          <a:p>
            <a:pPr marL="228600" indent="-228600">
              <a:buFontTx/>
              <a:buChar char="•"/>
            </a:pPr>
            <a:r>
              <a:rPr lang="en-US"/>
              <a:t>… while the thickness of the mat at any position within the press results from the defined press pressure.</a:t>
            </a:r>
          </a:p>
          <a:p>
            <a:pPr marL="228600" indent="-228600">
              <a:buFontTx/>
              <a:buChar char="•"/>
            </a:pPr>
            <a:r>
              <a:rPr lang="en-US"/>
              <a:t>Or, if we assume that the press is operated in thickness control mode, the thickness profile can be defined directly.</a:t>
            </a:r>
          </a:p>
          <a:p>
            <a:pPr marL="228600" indent="-228600">
              <a:buFontTx/>
              <a:buChar char="•"/>
            </a:pPr>
            <a:r>
              <a:rPr lang="en-US"/>
              <a:t>The curvature of the upper steel belt at the press entrance is variable as well and is defined by the in-feed radius R.</a:t>
            </a:r>
          </a:p>
          <a:p>
            <a:pPr marL="228600" indent="-228600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5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6398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3A5811-BD32-4521-A6A8-F272C7697AF0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33425"/>
            <a:ext cx="4889500" cy="36671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43438"/>
            <a:ext cx="4891088" cy="43989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008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2CEA1-A0C0-464A-98A2-128CC13F4978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33425"/>
            <a:ext cx="4889500" cy="36671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43438"/>
            <a:ext cx="4891088" cy="439896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9060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3A32F-163A-4468-99A1-C4DD153FD556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33425"/>
            <a:ext cx="4889500" cy="36671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43438"/>
            <a:ext cx="4891088" cy="43989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7457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5474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9E9901-3916-4266-B333-496059ABAEA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8081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B511A-447D-412F-A242-55D26393600F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5539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513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31412-1C73-401B-912B-F05EAD01B7C3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mtClean="0"/>
              <a:t>Our Motivation: Understand mechanisms relevant during consolidation of bio-based materials, ...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... like here in a continuous industrial production.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Prozess kurz beschreiben!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Our interest: Physical processes inside the mat.</a:t>
            </a:r>
          </a:p>
        </p:txBody>
      </p:sp>
    </p:spTree>
    <p:extLst>
      <p:ext uri="{BB962C8B-B14F-4D97-AF65-F5344CB8AC3E}">
        <p14:creationId xmlns:p14="http://schemas.microsoft.com/office/powerpoint/2010/main" val="428785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30DA7-1B58-4A20-AFDE-AFDA2E3DC1E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4233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B0CABC-4D77-49E5-A745-FDEB3F9C1E30}" type="slidenum">
              <a:rPr lang="de-DE" smtClean="0"/>
              <a:pPr/>
              <a:t>27</a:t>
            </a:fld>
            <a:endParaRPr lang="de-DE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1857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EBE9A-C53C-4CC6-96CA-65B357B13EBA}" type="slidenum">
              <a:rPr lang="de-DE" smtClean="0"/>
              <a:pPr/>
              <a:t>28</a:t>
            </a:fld>
            <a:endParaRPr lang="de-DE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1850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6ECAF-054F-488C-97BC-D86BE66E2E0E}" type="slidenum">
              <a:rPr lang="de-DE" smtClean="0"/>
              <a:pPr/>
              <a:t>29</a:t>
            </a:fld>
            <a:endParaRPr lang="de-DE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5956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31475-089C-4AD0-A0AF-2D689FF4EE94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1513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8A882-22F7-41B9-AF1F-EFA54C4A3945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4760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32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5358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A16C9B-564B-4B53-AF5B-307E152E075D}" type="slidenum">
              <a:rPr lang="de-DE" smtClean="0"/>
              <a:pPr/>
              <a:t>33</a:t>
            </a:fld>
            <a:endParaRPr lang="de-DE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2422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A9B0C-5077-4F86-82A8-0CB5F6D40613}" type="slidenum">
              <a:rPr lang="de-DE" smtClean="0"/>
              <a:pPr/>
              <a:t>34</a:t>
            </a:fld>
            <a:endParaRPr lang="de-DE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4695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35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472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6092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36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1661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13EFC-5189-4B09-85DC-B6D73AF6A03A}" type="slidenum">
              <a:rPr lang="de-DE" smtClean="0"/>
              <a:pPr/>
              <a:t>37</a:t>
            </a:fld>
            <a:endParaRPr lang="de-DE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5544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6ECAF-054F-488C-97BC-D86BE66E2E0E}" type="slidenum">
              <a:rPr lang="de-DE" smtClean="0"/>
              <a:pPr/>
              <a:t>38</a:t>
            </a:fld>
            <a:endParaRPr lang="de-DE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4568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65B40-F08E-44EA-BCF5-07A7229C556F}" type="slidenum">
              <a:rPr lang="de-DE" smtClean="0"/>
              <a:pPr/>
              <a:t>39</a:t>
            </a:fld>
            <a:endParaRPr lang="de-DE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19469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65B40-F08E-44EA-BCF5-07A7229C556F}" type="slidenum">
              <a:rPr lang="de-DE" smtClean="0"/>
              <a:pPr/>
              <a:t>40</a:t>
            </a:fld>
            <a:endParaRPr lang="de-DE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7110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23061-9F17-4B98-9DA0-2676A1DB9B49}" type="slidenum">
              <a:rPr lang="de-DE" smtClean="0"/>
              <a:pPr/>
              <a:t>41</a:t>
            </a:fld>
            <a:endParaRPr lang="de-DE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3835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2C22C-2F13-46C1-86F9-BD7E2FCB033F}" type="slidenum">
              <a:rPr lang="de-DE" smtClean="0"/>
              <a:pPr/>
              <a:t>42</a:t>
            </a:fld>
            <a:endParaRPr lang="de-DE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7710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EB9590-2B32-4547-9CD2-F3BB26971D81}" type="slidenum">
              <a:rPr lang="de-DE" smtClean="0"/>
              <a:pPr/>
              <a:t>43</a:t>
            </a:fld>
            <a:endParaRPr lang="de-DE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0348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FFF50-672E-4885-B221-C411C85A9F31}" type="slidenum">
              <a:rPr lang="de-DE" smtClean="0"/>
              <a:pPr/>
              <a:t>44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6728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A3234A-F398-4E0A-90D5-5E8F2B2738FC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147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2D899-8B3F-4B5F-997B-0E4EF52D672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348" tIns="44872" rIns="91348" bIns="44872"/>
          <a:lstStyle/>
          <a:p>
            <a:pPr marL="228600" indent="-228600" eaLnBrk="1" hangingPunct="1">
              <a:buFontTx/>
              <a:buChar char="•"/>
            </a:pPr>
            <a:r>
              <a:rPr lang="en-US" smtClean="0"/>
              <a:t>There are a lot of mechanisms happening within the mat:</a:t>
            </a:r>
          </a:p>
          <a:p>
            <a:pPr marL="228600" indent="-228600" eaLnBrk="1" hangingPunct="1">
              <a:buFontTx/>
              <a:buChar char="•"/>
            </a:pPr>
            <a:r>
              <a:rPr lang="en-US" smtClean="0"/>
              <a:t>Due to the high temperatures of the pressing platen, heat and moisture is moving towards the center of the mat.</a:t>
            </a:r>
          </a:p>
          <a:p>
            <a:pPr marL="228600" indent="-228600" eaLnBrk="1" hangingPunct="1">
              <a:buFontTx/>
              <a:buChar char="•"/>
            </a:pPr>
            <a:r>
              <a:rPr lang="en-US" smtClean="0"/>
              <a:t>At the same time, the mat is going to be compressed...</a:t>
            </a:r>
          </a:p>
          <a:p>
            <a:pPr marL="228600" indent="-228600" eaLnBrk="1" hangingPunct="1">
              <a:buFontTx/>
              <a:buChar char="•"/>
            </a:pPr>
            <a:r>
              <a:rPr lang="en-US" smtClean="0"/>
              <a:t>… and water vapor and air is escaping through the edges of the mat.</a:t>
            </a:r>
          </a:p>
          <a:p>
            <a:pPr marL="228600" indent="-228600" eaLnBrk="1" hangingPunct="1">
              <a:buFontTx/>
              <a:buChar char="•"/>
            </a:pPr>
            <a:r>
              <a:rPr lang="en-US" smtClean="0"/>
              <a:t>The glue that was given to the particles before cures,…</a:t>
            </a:r>
          </a:p>
          <a:p>
            <a:pPr marL="228600" indent="-228600" eaLnBrk="1" hangingPunct="1">
              <a:buFontTx/>
              <a:buChar char="•"/>
            </a:pPr>
            <a:r>
              <a:rPr lang="en-US" smtClean="0"/>
              <a:t>… and the properties of the mat are changing with time.</a:t>
            </a:r>
          </a:p>
        </p:txBody>
      </p:sp>
    </p:spTree>
    <p:extLst>
      <p:ext uri="{BB962C8B-B14F-4D97-AF65-F5344CB8AC3E}">
        <p14:creationId xmlns:p14="http://schemas.microsoft.com/office/powerpoint/2010/main" val="3389688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F616E-A24A-4298-9A1D-A8E313D5D951}" type="slidenum">
              <a:rPr lang="de-DE" smtClean="0"/>
              <a:pPr/>
              <a:t>46</a:t>
            </a:fld>
            <a:endParaRPr lang="de-D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3440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3A5811-BD32-4521-A6A8-F272C7697AF0}" type="slidenum">
              <a:rPr lang="de-DE" smtClean="0"/>
              <a:pPr/>
              <a:t>47</a:t>
            </a:fld>
            <a:endParaRPr lang="de-DE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33425"/>
            <a:ext cx="4889500" cy="36671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43438"/>
            <a:ext cx="4891088" cy="43989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0783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EBE9A-C53C-4CC6-96CA-65B357B13EBA}" type="slidenum">
              <a:rPr lang="de-DE" smtClean="0"/>
              <a:pPr/>
              <a:t>48</a:t>
            </a:fld>
            <a:endParaRPr lang="de-DE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3665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31412-1C73-401B-912B-F05EAD01B7C3}" type="slidenum">
              <a:rPr lang="de-DE" smtClean="0"/>
              <a:pPr/>
              <a:t>50</a:t>
            </a:fld>
            <a:endParaRPr lang="de-DE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mtClean="0"/>
              <a:t>Our Motivation: Understand mechanisms relevant during consolidation of bio-based materials, ...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... like here in a continuous industrial production.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Prozess kurz beschreiben!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Our interest: Physical processes inside the mat.</a:t>
            </a:r>
          </a:p>
        </p:txBody>
      </p:sp>
    </p:spTree>
    <p:extLst>
      <p:ext uri="{BB962C8B-B14F-4D97-AF65-F5344CB8AC3E}">
        <p14:creationId xmlns:p14="http://schemas.microsoft.com/office/powerpoint/2010/main" val="278799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FD874-0177-4719-BDF4-AD91EF74EDCF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4839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F627B-FC85-41C2-9CCB-734134A26163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5663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B511A-447D-412F-A242-55D26393600F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111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6CE1B-DE80-4823-BEEE-7DDB74BFD69B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794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91C6D-9059-459A-8A99-49E6FC801020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43438"/>
            <a:ext cx="4891088" cy="4398962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9369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547813" cy="6858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780463" y="655320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fld id="{488C7EDC-E574-4D1E-80D7-8523B4571B40}" type="slidenum">
              <a:rPr lang="en-GB" sz="1400"/>
              <a:pPr algn="r"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3913" y="187325"/>
            <a:ext cx="1790700" cy="652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0225" y="187325"/>
            <a:ext cx="5221288" cy="652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00225" y="187325"/>
            <a:ext cx="7164388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71663" y="836613"/>
            <a:ext cx="3470275" cy="2862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94338" y="836613"/>
            <a:ext cx="3470275" cy="2862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71663" y="3851275"/>
            <a:ext cx="3470275" cy="286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4338" y="3851275"/>
            <a:ext cx="3470275" cy="286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1CE9E-E7F5-4C74-A189-961422D2DB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73750-7E31-4B53-9B15-A1FDC56F42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6E38D-1D9E-41AE-A203-7210426410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1B909-9D8A-4618-AB38-19C204E433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F8B56-F3D2-4B89-939B-7E0A62F6E1F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BA871-5719-431A-9042-ED5D8D5722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8AFE-462C-445A-9416-FDED449B35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7CAC8-9239-4017-B370-F20B50F7F4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92C26-5B25-441F-A293-00C652C0F3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AEF3D-5121-4074-A404-F2608D14C9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E0609-A989-4073-BAFF-9B8154CCE8E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1663" y="836613"/>
            <a:ext cx="3470275" cy="587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4338" y="836613"/>
            <a:ext cx="3470275" cy="587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547813" cy="6858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024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1663" y="836613"/>
            <a:ext cx="7092950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Zweite Ebene</a:t>
            </a:r>
          </a:p>
          <a:p>
            <a:pPr lvl="1"/>
            <a:r>
              <a:rPr lang="de-DE" smtClean="0"/>
              <a:t>Dritte Ebene</a:t>
            </a:r>
          </a:p>
          <a:p>
            <a:pPr lvl="2"/>
            <a:r>
              <a:rPr lang="de-DE" smtClean="0"/>
              <a:t>Vierte Ebene</a:t>
            </a:r>
          </a:p>
          <a:p>
            <a:pPr lvl="3"/>
            <a:r>
              <a:rPr lang="de-DE" smtClean="0"/>
              <a:t>Fünfte Ebene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-74613" y="31750"/>
            <a:ext cx="1660526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/>
              <a:t>Wood Adhesives 2009</a:t>
            </a:r>
          </a:p>
          <a:p>
            <a:pPr algn="ctr"/>
            <a:endParaRPr lang="en-US" sz="1100" b="1"/>
          </a:p>
        </p:txBody>
      </p:sp>
      <p:sp>
        <p:nvSpPr>
          <p:cNvPr id="15383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800225" y="187325"/>
            <a:ext cx="71643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134938" y="4868863"/>
            <a:ext cx="12938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/>
              <a:t>Philip Humphrey</a:t>
            </a:r>
          </a:p>
          <a:p>
            <a:pPr algn="ctr"/>
            <a:r>
              <a:rPr lang="en-US" sz="1100"/>
              <a:t>AES, Inc.</a:t>
            </a:r>
          </a:p>
          <a:p>
            <a:pPr algn="ctr"/>
            <a:endParaRPr lang="en-US" sz="1100"/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76200" y="836613"/>
            <a:ext cx="13239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/>
              <a:t>Bonding kinetics</a:t>
            </a:r>
          </a:p>
          <a:p>
            <a:pPr algn="ctr"/>
            <a:r>
              <a:rPr lang="en-US" sz="1100"/>
              <a:t>Standard protocol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9" r:id="rId2"/>
    <p:sldLayoutId id="2147483708" r:id="rId3"/>
    <p:sldLayoutId id="2147483707" r:id="rId4"/>
    <p:sldLayoutId id="2147483706" r:id="rId5"/>
    <p:sldLayoutId id="2147483705" r:id="rId6"/>
    <p:sldLayoutId id="2147483704" r:id="rId7"/>
    <p:sldLayoutId id="2147483703" r:id="rId8"/>
    <p:sldLayoutId id="2147483702" r:id="rId9"/>
    <p:sldLayoutId id="2147483701" r:id="rId10"/>
    <p:sldLayoutId id="2147483700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tabLst>
          <a:tab pos="1439863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19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 3" pitchFamily="18" charset="2"/>
        <a:buChar char=""/>
        <a:tabLst>
          <a:tab pos="1439863" algn="l"/>
        </a:tabLst>
        <a:defRPr sz="2800">
          <a:solidFill>
            <a:schemeClr val="tx1"/>
          </a:solidFill>
          <a:latin typeface="+mn-lt"/>
        </a:defRPr>
      </a:lvl2pPr>
      <a:lvl3pPr marL="1071563" indent="-1778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10000"/>
        <a:buChar char="•"/>
        <a:tabLst>
          <a:tab pos="1439863" algn="l"/>
        </a:tabLst>
        <a:defRPr sz="2400">
          <a:solidFill>
            <a:schemeClr val="tx1"/>
          </a:solidFill>
          <a:latin typeface="+mn-lt"/>
        </a:defRPr>
      </a:lvl3pPr>
      <a:lvl4pPr marL="1439863" indent="-18891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-"/>
        <a:tabLst>
          <a:tab pos="1439863" algn="l"/>
        </a:tabLst>
        <a:defRPr sz="2000">
          <a:solidFill>
            <a:schemeClr val="tx1"/>
          </a:solidFill>
          <a:latin typeface="+mn-lt"/>
        </a:defRPr>
      </a:lvl4pPr>
      <a:lvl5pPr marL="1987550" indent="-228600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Font typeface="Wingdings 3" pitchFamily="18" charset="2"/>
        <a:buChar char="}"/>
        <a:tabLst>
          <a:tab pos="1439863" algn="l"/>
        </a:tabLst>
        <a:defRPr sz="2000">
          <a:solidFill>
            <a:schemeClr val="tx1"/>
          </a:solidFill>
          <a:latin typeface="+mn-lt"/>
        </a:defRPr>
      </a:lvl5pPr>
      <a:lvl6pPr marL="244475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 3" pitchFamily="18" charset="2"/>
        <a:buChar char="}"/>
        <a:tabLst>
          <a:tab pos="1439863" algn="l"/>
        </a:tabLst>
        <a:defRPr>
          <a:solidFill>
            <a:schemeClr val="tx1"/>
          </a:solidFill>
          <a:latin typeface="+mn-lt"/>
        </a:defRPr>
      </a:lvl6pPr>
      <a:lvl7pPr marL="290195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 3" pitchFamily="18" charset="2"/>
        <a:buChar char="}"/>
        <a:tabLst>
          <a:tab pos="1439863" algn="l"/>
        </a:tabLst>
        <a:defRPr>
          <a:solidFill>
            <a:schemeClr val="tx1"/>
          </a:solidFill>
          <a:latin typeface="+mn-lt"/>
        </a:defRPr>
      </a:lvl7pPr>
      <a:lvl8pPr marL="335915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 3" pitchFamily="18" charset="2"/>
        <a:buChar char="}"/>
        <a:tabLst>
          <a:tab pos="1439863" algn="l"/>
        </a:tabLst>
        <a:defRPr>
          <a:solidFill>
            <a:schemeClr val="tx1"/>
          </a:solidFill>
          <a:latin typeface="+mn-lt"/>
        </a:defRPr>
      </a:lvl8pPr>
      <a:lvl9pPr marL="381635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 3" pitchFamily="18" charset="2"/>
        <a:buChar char="}"/>
        <a:tabLst>
          <a:tab pos="1439863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2A4E3C7-08F2-492E-9956-1C25CB7FF2E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18" r:id="rId3"/>
    <p:sldLayoutId id="2147483717" r:id="rId4"/>
    <p:sldLayoutId id="2147483716" r:id="rId5"/>
    <p:sldLayoutId id="2147483715" r:id="rId6"/>
    <p:sldLayoutId id="2147483714" r:id="rId7"/>
    <p:sldLayoutId id="2147483713" r:id="rId8"/>
    <p:sldLayoutId id="2147483712" r:id="rId9"/>
    <p:sldLayoutId id="2147483711" r:id="rId10"/>
    <p:sldLayoutId id="21474837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7.wmf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wmf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2.emf"/><Relationship Id="rId4" Type="http://schemas.openxmlformats.org/officeDocument/2006/relationships/image" Target="../media/image1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8.wmf"/><Relationship Id="rId5" Type="http://schemas.openxmlformats.org/officeDocument/2006/relationships/image" Target="../media/image34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857750" y="4797425"/>
            <a:ext cx="3689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/>
              <a:t>Philip Humphrey</a:t>
            </a:r>
          </a:p>
          <a:p>
            <a:r>
              <a:rPr lang="de-DE"/>
              <a:t>Adhesive Evaluation Systems, Inc.</a:t>
            </a:r>
          </a:p>
          <a:p>
            <a:r>
              <a:rPr lang="de-DE"/>
              <a:t>Corvallis, Oregon, USA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547813" y="0"/>
            <a:ext cx="7596187" cy="1557338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 dirty="0" smtClean="0">
                <a:solidFill>
                  <a:srgbClr val="FFC024"/>
                </a:solidFill>
                <a:latin typeface="Arial Black" pitchFamily="34" charset="0"/>
              </a:rPr>
              <a:t>Experimental Mechanics Sym. </a:t>
            </a:r>
          </a:p>
          <a:p>
            <a:pPr algn="ctr"/>
            <a:r>
              <a:rPr lang="en-GB" sz="3600" dirty="0" smtClean="0">
                <a:solidFill>
                  <a:srgbClr val="FFC024"/>
                </a:solidFill>
                <a:latin typeface="Arial Black" pitchFamily="34" charset="0"/>
              </a:rPr>
              <a:t>Cambridge, UK July2014</a:t>
            </a:r>
            <a:endParaRPr lang="en-GB" sz="3600" dirty="0">
              <a:solidFill>
                <a:srgbClr val="FFC024"/>
              </a:solidFill>
              <a:latin typeface="Arial Black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867350" y="1651000"/>
            <a:ext cx="628569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Micro-structural adhesion in</a:t>
            </a:r>
          </a:p>
          <a:p>
            <a:pPr algn="ctr"/>
            <a:r>
              <a:rPr lang="en-US" sz="3200" b="1" dirty="0">
                <a:solidFill>
                  <a:srgbClr val="800000"/>
                </a:solidFill>
              </a:rPr>
              <a:t>b</a:t>
            </a:r>
            <a:r>
              <a:rPr lang="en-US" sz="3200" b="1" dirty="0" smtClean="0">
                <a:solidFill>
                  <a:srgbClr val="800000"/>
                </a:solidFill>
              </a:rPr>
              <a:t>io-composite materials during</a:t>
            </a:r>
          </a:p>
          <a:p>
            <a:pPr algn="ctr"/>
            <a:r>
              <a:rPr lang="en-US" sz="3200" b="1" dirty="0">
                <a:solidFill>
                  <a:srgbClr val="800000"/>
                </a:solidFill>
              </a:rPr>
              <a:t>t</a:t>
            </a:r>
            <a:r>
              <a:rPr lang="en-US" sz="3200" b="1" dirty="0" smtClean="0">
                <a:solidFill>
                  <a:srgbClr val="800000"/>
                </a:solidFill>
              </a:rPr>
              <a:t>heir heated consolidation</a:t>
            </a:r>
            <a:endParaRPr lang="en-US" sz="2000" b="1" dirty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0274"/>
            <a:ext cx="1547813" cy="6858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619250" y="115888"/>
            <a:ext cx="184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b="1"/>
          </a:p>
          <a:p>
            <a:endParaRPr lang="en-US" sz="1600" b="1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15874"/>
            <a:ext cx="1547813" cy="1584326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400">
              <a:solidFill>
                <a:schemeClr val="bg2"/>
              </a:solidFill>
            </a:endParaRPr>
          </a:p>
        </p:txBody>
      </p:sp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0" y="1484313"/>
            <a:ext cx="9105900" cy="115887"/>
            <a:chOff x="0" y="983"/>
            <a:chExt cx="5736" cy="73"/>
          </a:xfrm>
        </p:grpSpPr>
        <p:sp>
          <p:nvSpPr>
            <p:cNvPr id="13330" name="Rectangle 9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Rectangle 10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6070600" y="1249363"/>
            <a:ext cx="2844800" cy="579437"/>
          </a:xfrm>
          <a:prstGeom prst="rect">
            <a:avLst/>
          </a:prstGeom>
          <a:noFill/>
          <a:ln w="57150" cmpd="thickThin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en-US" sz="3200" u="sng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In-feed section</a:t>
            </a:r>
            <a:endParaRPr lang="en-US" sz="320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0772" name="Picture 4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091" y="410829"/>
            <a:ext cx="2887663" cy="106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60774" name="Object 6"/>
          <p:cNvGraphicFramePr>
            <a:graphicFrameLocks noChangeAspect="1"/>
          </p:cNvGraphicFramePr>
          <p:nvPr/>
        </p:nvGraphicFramePr>
        <p:xfrm>
          <a:off x="1666875" y="1828800"/>
          <a:ext cx="6105525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89" name="Photo Editor Photo" r:id="rId5" imgW="7790476" imgH="6028571" progId="">
                  <p:embed/>
                </p:oleObj>
              </mc:Choice>
              <mc:Fallback>
                <p:oleObj name="Photo Editor Photo" r:id="rId5" imgW="7790476" imgH="602857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1828800"/>
                        <a:ext cx="6105525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2"/>
          <p:cNvSpPr txBox="1">
            <a:spLocks noChangeArrowheads="1"/>
          </p:cNvSpPr>
          <p:nvPr/>
        </p:nvSpPr>
        <p:spPr bwMode="auto">
          <a:xfrm>
            <a:off x="1587910" y="889000"/>
            <a:ext cx="3454400" cy="579438"/>
          </a:xfrm>
          <a:prstGeom prst="rect">
            <a:avLst/>
          </a:prstGeom>
          <a:noFill/>
          <a:ln w="57150" cmpd="thickThin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u="sng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 Boundaries</a:t>
            </a:r>
            <a:endParaRPr lang="en-US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26659" name="Object 3"/>
          <p:cNvGraphicFramePr>
            <a:graphicFrameLocks noChangeAspect="1"/>
          </p:cNvGraphicFramePr>
          <p:nvPr/>
        </p:nvGraphicFramePr>
        <p:xfrm>
          <a:off x="838200" y="2209800"/>
          <a:ext cx="7696200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537" name="Photo Editor Photo" r:id="rId4" imgW="9161905" imgH="3982006" progId="">
                  <p:embed/>
                </p:oleObj>
              </mc:Choice>
              <mc:Fallback>
                <p:oleObj name="Photo Editor Photo" r:id="rId4" imgW="9161905" imgH="398200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209800"/>
                        <a:ext cx="7696200" cy="334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326660" name="Rectangle 4"/>
          <p:cNvSpPr>
            <a:spLocks noChangeArrowheads="1"/>
          </p:cNvSpPr>
          <p:nvPr/>
        </p:nvSpPr>
        <p:spPr bwMode="auto">
          <a:xfrm>
            <a:off x="2438400" y="4267200"/>
            <a:ext cx="1447800" cy="1447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33249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69780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dirty="0" smtClean="0"/>
              <a:t>THERMODYNAMICS</a:t>
            </a:r>
          </a:p>
          <a:p>
            <a:pPr eaLnBrk="1" hangingPunct="1"/>
            <a:r>
              <a:rPr lang="de-DE" dirty="0" smtClean="0"/>
              <a:t>Thermal conductivity	fn.	mc, density, direction</a:t>
            </a:r>
          </a:p>
          <a:p>
            <a:pPr eaLnBrk="1" hangingPunct="1"/>
            <a:r>
              <a:rPr lang="de-DE" dirty="0" smtClean="0"/>
              <a:t>Gas permeability	fn.	density, direction</a:t>
            </a:r>
          </a:p>
          <a:p>
            <a:pPr eaLnBrk="1" hangingPunct="1"/>
            <a:r>
              <a:rPr lang="de-DE" dirty="0" smtClean="0"/>
              <a:t>Tortuosity			fn.	density</a:t>
            </a:r>
          </a:p>
          <a:p>
            <a:pPr eaLnBrk="1" hangingPunct="1"/>
            <a:r>
              <a:rPr lang="de-DE" dirty="0" smtClean="0"/>
              <a:t>Sorptive energy	fn.	mc, temp., chemistry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dirty="0" smtClean="0"/>
              <a:t>RHEOLOGICAL MECHANISMS</a:t>
            </a:r>
          </a:p>
          <a:p>
            <a:pPr eaLnBrk="1" hangingPunct="1"/>
            <a:r>
              <a:rPr lang="de-DE" dirty="0" smtClean="0"/>
              <a:t>Elastic 			fn.	Density, temp., mc</a:t>
            </a:r>
          </a:p>
          <a:p>
            <a:pPr eaLnBrk="1" hangingPunct="1"/>
            <a:r>
              <a:rPr lang="de-DE" dirty="0" smtClean="0"/>
              <a:t>Delayed elastic 	fn.	Density, temp., mc.</a:t>
            </a:r>
          </a:p>
          <a:p>
            <a:pPr eaLnBrk="1" hangingPunct="1"/>
            <a:r>
              <a:rPr lang="de-DE" dirty="0" smtClean="0"/>
              <a:t>Micro-fracture	fn.	Density, temp., mc.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dirty="0" smtClean="0"/>
              <a:t>ADHESION</a:t>
            </a:r>
          </a:p>
          <a:p>
            <a:pPr eaLnBrk="1" hangingPunct="1"/>
            <a:r>
              <a:rPr lang="de-DE" dirty="0" smtClean="0"/>
              <a:t>Strength rate		fn.	temp., (mc)</a:t>
            </a:r>
          </a:p>
          <a:p>
            <a:pPr eaLnBrk="1" hangingPunct="1"/>
            <a:r>
              <a:rPr lang="de-DE" dirty="0" smtClean="0"/>
              <a:t>Damage rate		fn.	temp.</a:t>
            </a:r>
          </a:p>
          <a:p>
            <a:pPr eaLnBrk="1" hangingPunct="1"/>
            <a:r>
              <a:rPr lang="de-DE" dirty="0" smtClean="0"/>
              <a:t>Max. strength		fn.	</a:t>
            </a:r>
            <a:r>
              <a:rPr lang="de-DE" dirty="0"/>
              <a:t>c</a:t>
            </a:r>
            <a:r>
              <a:rPr lang="de-DE" dirty="0" smtClean="0"/>
              <a:t>ure temp. history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047007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150635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Materials properties (input data)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grpSp>
        <p:nvGrpSpPr>
          <p:cNvPr id="14" name="Group 731"/>
          <p:cNvGrpSpPr>
            <a:grpSpLocks/>
          </p:cNvGrpSpPr>
          <p:nvPr/>
        </p:nvGrpSpPr>
        <p:grpSpPr bwMode="auto">
          <a:xfrm>
            <a:off x="151061" y="5580317"/>
            <a:ext cx="1295469" cy="731212"/>
            <a:chOff x="4502" y="3127"/>
            <a:chExt cx="1199" cy="817"/>
          </a:xfrm>
        </p:grpSpPr>
        <p:sp>
          <p:nvSpPr>
            <p:cNvPr id="15" name="Rectangle 272"/>
            <p:cNvSpPr>
              <a:spLocks noChangeArrowheads="1"/>
            </p:cNvSpPr>
            <p:nvPr/>
          </p:nvSpPr>
          <p:spPr bwMode="auto">
            <a:xfrm>
              <a:off x="4542" y="37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6" name="Rectangle 273"/>
            <p:cNvSpPr>
              <a:spLocks noChangeArrowheads="1"/>
            </p:cNvSpPr>
            <p:nvPr/>
          </p:nvSpPr>
          <p:spPr bwMode="auto">
            <a:xfrm>
              <a:off x="4542" y="31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17" name="Picture 274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42" y="32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275"/>
            <p:cNvGrpSpPr>
              <a:grpSpLocks/>
            </p:cNvGrpSpPr>
            <p:nvPr/>
          </p:nvGrpSpPr>
          <p:grpSpPr bwMode="auto">
            <a:xfrm>
              <a:off x="4502" y="3238"/>
              <a:ext cx="1185" cy="73"/>
              <a:chOff x="4518" y="631"/>
              <a:chExt cx="1185" cy="73"/>
            </a:xfrm>
          </p:grpSpPr>
          <p:sp>
            <p:nvSpPr>
              <p:cNvPr id="159" name="Rectangle 276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Rectangle 277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278"/>
            <p:cNvGrpSpPr>
              <a:grpSpLocks/>
            </p:cNvGrpSpPr>
            <p:nvPr/>
          </p:nvGrpSpPr>
          <p:grpSpPr bwMode="auto">
            <a:xfrm>
              <a:off x="4595" y="3248"/>
              <a:ext cx="1106" cy="62"/>
              <a:chOff x="4611" y="641"/>
              <a:chExt cx="1106" cy="62"/>
            </a:xfrm>
          </p:grpSpPr>
          <p:grpSp>
            <p:nvGrpSpPr>
              <p:cNvPr id="106" name="Group 279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157" name="Oval 280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Oval 281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" name="Group 282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148" name="Group 283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55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9" name="Group 286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53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0" name="Group 289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51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8" name="Group 292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139" name="Group 29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46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0" name="Group 29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44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1" name="Group 29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42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9" name="Group 302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130" name="Group 30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37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1" name="Group 30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35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6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2" name="Group 30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33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0" name="Group 312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121" name="Group 31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28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2" name="Group 31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26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" name="Group 31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24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1" name="Group 322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112" name="Group 32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19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" name="Group 32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17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" name="Group 32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15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" name="Group 332"/>
            <p:cNvGrpSpPr>
              <a:grpSpLocks/>
            </p:cNvGrpSpPr>
            <p:nvPr/>
          </p:nvGrpSpPr>
          <p:grpSpPr bwMode="auto">
            <a:xfrm>
              <a:off x="4502" y="3741"/>
              <a:ext cx="1185" cy="73"/>
              <a:chOff x="4518" y="1150"/>
              <a:chExt cx="1185" cy="73"/>
            </a:xfrm>
          </p:grpSpPr>
          <p:sp>
            <p:nvSpPr>
              <p:cNvPr id="104" name="Rectangle 33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Rectangle 334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335"/>
            <p:cNvGrpSpPr>
              <a:grpSpLocks/>
            </p:cNvGrpSpPr>
            <p:nvPr/>
          </p:nvGrpSpPr>
          <p:grpSpPr bwMode="auto">
            <a:xfrm>
              <a:off x="4570" y="3745"/>
              <a:ext cx="1106" cy="62"/>
              <a:chOff x="4611" y="641"/>
              <a:chExt cx="1106" cy="62"/>
            </a:xfrm>
          </p:grpSpPr>
          <p:grpSp>
            <p:nvGrpSpPr>
              <p:cNvPr id="51" name="Group 33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102" name="Oval 33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Oval 33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" name="Group 33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93" name="Group 34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00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4" name="Group 34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98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5" name="Group 34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96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3" name="Group 34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84" name="Group 35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91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" name="Group 35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89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35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87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" name="Group 35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75" name="Group 36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82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" name="Group 36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80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" name="Group 36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78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5" name="Group 36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66" name="Group 37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73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" name="Group 37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71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8" name="Group 37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69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" name="Group 37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57" name="Group 38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64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" name="Group 38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62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" name="Group 38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60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3" name="Group 391"/>
            <p:cNvGrpSpPr>
              <a:grpSpLocks/>
            </p:cNvGrpSpPr>
            <p:nvPr/>
          </p:nvGrpSpPr>
          <p:grpSpPr bwMode="auto">
            <a:xfrm>
              <a:off x="4695" y="3294"/>
              <a:ext cx="507" cy="339"/>
              <a:chOff x="3859" y="3793"/>
              <a:chExt cx="507" cy="339"/>
            </a:xfrm>
          </p:grpSpPr>
          <p:sp>
            <p:nvSpPr>
              <p:cNvPr id="43" name="Rectangle 392"/>
              <p:cNvSpPr>
                <a:spLocks noChangeArrowheads="1"/>
              </p:cNvSpPr>
              <p:nvPr/>
            </p:nvSpPr>
            <p:spPr bwMode="auto">
              <a:xfrm>
                <a:off x="3863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C</a:t>
                </a:r>
                <a:endParaRPr lang="en-US"/>
              </a:p>
            </p:txBody>
          </p:sp>
          <p:sp>
            <p:nvSpPr>
              <p:cNvPr id="44" name="Rectangle 393"/>
              <p:cNvSpPr>
                <a:spLocks noChangeArrowheads="1"/>
              </p:cNvSpPr>
              <p:nvPr/>
            </p:nvSpPr>
            <p:spPr bwMode="auto">
              <a:xfrm>
                <a:off x="4053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H</a:t>
                </a:r>
                <a:endParaRPr lang="en-US"/>
              </a:p>
            </p:txBody>
          </p:sp>
          <p:sp>
            <p:nvSpPr>
              <p:cNvPr id="45" name="Rectangle 394"/>
              <p:cNvSpPr>
                <a:spLocks noChangeArrowheads="1"/>
              </p:cNvSpPr>
              <p:nvPr/>
            </p:nvSpPr>
            <p:spPr bwMode="auto">
              <a:xfrm>
                <a:off x="4148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N</a:t>
                </a:r>
                <a:endParaRPr lang="en-US"/>
              </a:p>
            </p:txBody>
          </p:sp>
          <p:sp>
            <p:nvSpPr>
              <p:cNvPr id="46" name="Rectangle 395"/>
              <p:cNvSpPr>
                <a:spLocks noChangeArrowheads="1"/>
              </p:cNvSpPr>
              <p:nvPr/>
            </p:nvSpPr>
            <p:spPr bwMode="auto">
              <a:xfrm>
                <a:off x="3859" y="3793"/>
                <a:ext cx="10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O</a:t>
                </a:r>
                <a:endParaRPr lang="en-US"/>
              </a:p>
            </p:txBody>
          </p:sp>
          <p:sp>
            <p:nvSpPr>
              <p:cNvPr id="47" name="Line 396"/>
              <p:cNvSpPr>
                <a:spLocks noChangeShapeType="1"/>
              </p:cNvSpPr>
              <p:nvPr/>
            </p:nvSpPr>
            <p:spPr bwMode="auto">
              <a:xfrm flipH="1">
                <a:off x="4234" y="4042"/>
                <a:ext cx="132" cy="1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397"/>
              <p:cNvSpPr>
                <a:spLocks noChangeShapeType="1"/>
              </p:cNvSpPr>
              <p:nvPr/>
            </p:nvSpPr>
            <p:spPr bwMode="auto">
              <a:xfrm flipH="1">
                <a:off x="3966" y="4042"/>
                <a:ext cx="77" cy="1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98"/>
              <p:cNvSpPr>
                <a:spLocks noChangeShapeType="1"/>
              </p:cNvSpPr>
              <p:nvPr/>
            </p:nvSpPr>
            <p:spPr bwMode="auto">
              <a:xfrm flipV="1">
                <a:off x="3920" y="3937"/>
                <a:ext cx="1" cy="55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99"/>
              <p:cNvSpPr>
                <a:spLocks noChangeShapeType="1"/>
              </p:cNvSpPr>
              <p:nvPr/>
            </p:nvSpPr>
            <p:spPr bwMode="auto">
              <a:xfrm flipV="1">
                <a:off x="3893" y="3937"/>
                <a:ext cx="1" cy="55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400"/>
            <p:cNvGrpSpPr>
              <a:grpSpLocks/>
            </p:cNvGrpSpPr>
            <p:nvPr/>
          </p:nvGrpSpPr>
          <p:grpSpPr bwMode="auto">
            <a:xfrm>
              <a:off x="4616" y="3287"/>
              <a:ext cx="994" cy="430"/>
              <a:chOff x="4604" y="3287"/>
              <a:chExt cx="994" cy="430"/>
            </a:xfrm>
          </p:grpSpPr>
          <p:sp>
            <p:nvSpPr>
              <p:cNvPr id="26" name="Line 401"/>
              <p:cNvSpPr>
                <a:spLocks noChangeShapeType="1"/>
              </p:cNvSpPr>
              <p:nvPr/>
            </p:nvSpPr>
            <p:spPr bwMode="auto">
              <a:xfrm>
                <a:off x="5183" y="3536"/>
                <a:ext cx="104" cy="18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02"/>
              <p:cNvSpPr>
                <a:spLocks noChangeShapeType="1"/>
              </p:cNvSpPr>
              <p:nvPr/>
            </p:nvSpPr>
            <p:spPr bwMode="auto">
              <a:xfrm flipH="1">
                <a:off x="5183" y="3357"/>
                <a:ext cx="104" cy="1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403"/>
              <p:cNvSpPr>
                <a:spLocks noChangeShapeType="1"/>
              </p:cNvSpPr>
              <p:nvPr/>
            </p:nvSpPr>
            <p:spPr bwMode="auto">
              <a:xfrm flipH="1">
                <a:off x="5287" y="3357"/>
                <a:ext cx="208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404"/>
              <p:cNvSpPr>
                <a:spLocks noChangeShapeType="1"/>
              </p:cNvSpPr>
              <p:nvPr/>
            </p:nvSpPr>
            <p:spPr bwMode="auto">
              <a:xfrm flipH="1" flipV="1">
                <a:off x="5495" y="3357"/>
                <a:ext cx="103" cy="1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405"/>
              <p:cNvSpPr>
                <a:spLocks noChangeShapeType="1"/>
              </p:cNvSpPr>
              <p:nvPr/>
            </p:nvSpPr>
            <p:spPr bwMode="auto">
              <a:xfrm flipV="1">
                <a:off x="5495" y="3536"/>
                <a:ext cx="103" cy="18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406"/>
              <p:cNvSpPr>
                <a:spLocks noChangeShapeType="1"/>
              </p:cNvSpPr>
              <p:nvPr/>
            </p:nvSpPr>
            <p:spPr bwMode="auto">
              <a:xfrm>
                <a:off x="5287" y="3716"/>
                <a:ext cx="208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407"/>
              <p:cNvSpPr>
                <a:spLocks noChangeShapeType="1"/>
              </p:cNvSpPr>
              <p:nvPr/>
            </p:nvSpPr>
            <p:spPr bwMode="auto">
              <a:xfrm>
                <a:off x="4864" y="3624"/>
                <a:ext cx="87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408"/>
              <p:cNvSpPr>
                <a:spLocks noChangeArrowheads="1"/>
              </p:cNvSpPr>
              <p:nvPr/>
            </p:nvSpPr>
            <p:spPr bwMode="auto">
              <a:xfrm>
                <a:off x="4680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C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4" name="Rectangle 409"/>
              <p:cNvSpPr>
                <a:spLocks noChangeArrowheads="1"/>
              </p:cNvSpPr>
              <p:nvPr/>
            </p:nvSpPr>
            <p:spPr bwMode="auto">
              <a:xfrm>
                <a:off x="4870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H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5" name="Rectangle 410"/>
              <p:cNvSpPr>
                <a:spLocks noChangeArrowheads="1"/>
              </p:cNvSpPr>
              <p:nvPr/>
            </p:nvSpPr>
            <p:spPr bwMode="auto">
              <a:xfrm>
                <a:off x="4965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N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6" name="Rectangle 411"/>
              <p:cNvSpPr>
                <a:spLocks noChangeArrowheads="1"/>
              </p:cNvSpPr>
              <p:nvPr/>
            </p:nvSpPr>
            <p:spPr bwMode="auto">
              <a:xfrm>
                <a:off x="4676" y="3287"/>
                <a:ext cx="10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O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7" name="Line 412"/>
              <p:cNvSpPr>
                <a:spLocks noChangeShapeType="1"/>
              </p:cNvSpPr>
              <p:nvPr/>
            </p:nvSpPr>
            <p:spPr bwMode="auto">
              <a:xfrm flipH="1">
                <a:off x="5051" y="3536"/>
                <a:ext cx="132" cy="1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413"/>
              <p:cNvSpPr>
                <a:spLocks noChangeShapeType="1"/>
              </p:cNvSpPr>
              <p:nvPr/>
            </p:nvSpPr>
            <p:spPr bwMode="auto">
              <a:xfrm flipH="1">
                <a:off x="4783" y="3536"/>
                <a:ext cx="77" cy="1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414"/>
              <p:cNvSpPr>
                <a:spLocks noChangeShapeType="1"/>
              </p:cNvSpPr>
              <p:nvPr/>
            </p:nvSpPr>
            <p:spPr bwMode="auto">
              <a:xfrm flipV="1">
                <a:off x="4737" y="3431"/>
                <a:ext cx="1" cy="55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415"/>
              <p:cNvSpPr>
                <a:spLocks noChangeShapeType="1"/>
              </p:cNvSpPr>
              <p:nvPr/>
            </p:nvSpPr>
            <p:spPr bwMode="auto">
              <a:xfrm flipV="1">
                <a:off x="4710" y="3431"/>
                <a:ext cx="1" cy="55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16"/>
              <p:cNvSpPr>
                <a:spLocks noChangeShapeType="1"/>
              </p:cNvSpPr>
              <p:nvPr/>
            </p:nvSpPr>
            <p:spPr bwMode="auto">
              <a:xfrm flipH="1">
                <a:off x="4604" y="3536"/>
                <a:ext cx="67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Oval 417"/>
              <p:cNvSpPr>
                <a:spLocks noChangeArrowheads="1"/>
              </p:cNvSpPr>
              <p:nvPr/>
            </p:nvSpPr>
            <p:spPr bwMode="auto">
              <a:xfrm>
                <a:off x="5266" y="3411"/>
                <a:ext cx="250" cy="250"/>
              </a:xfrm>
              <a:prstGeom prst="ellipse">
                <a:avLst/>
              </a:prstGeom>
              <a:noFill/>
              <a:ln w="269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1" name="Group 140"/>
          <p:cNvGrpSpPr>
            <a:grpSpLocks/>
          </p:cNvGrpSpPr>
          <p:nvPr/>
        </p:nvGrpSpPr>
        <p:grpSpPr bwMode="auto">
          <a:xfrm>
            <a:off x="62232" y="1686115"/>
            <a:ext cx="1403198" cy="711183"/>
            <a:chOff x="4518" y="527"/>
            <a:chExt cx="1199" cy="817"/>
          </a:xfrm>
        </p:grpSpPr>
        <p:sp>
          <p:nvSpPr>
            <p:cNvPr id="162" name="Rectangle 6"/>
            <p:cNvSpPr>
              <a:spLocks noChangeArrowheads="1"/>
            </p:cNvSpPr>
            <p:nvPr/>
          </p:nvSpPr>
          <p:spPr bwMode="auto">
            <a:xfrm>
              <a:off x="4558" y="11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63" name="Rectangle 7"/>
            <p:cNvSpPr>
              <a:spLocks noChangeArrowheads="1"/>
            </p:cNvSpPr>
            <p:nvPr/>
          </p:nvSpPr>
          <p:spPr bwMode="auto">
            <a:xfrm>
              <a:off x="4558" y="5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164" name="Picture 8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6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5" name="Group 9"/>
            <p:cNvGrpSpPr>
              <a:grpSpLocks/>
            </p:cNvGrpSpPr>
            <p:nvPr/>
          </p:nvGrpSpPr>
          <p:grpSpPr bwMode="auto">
            <a:xfrm>
              <a:off x="4518" y="638"/>
              <a:ext cx="1185" cy="73"/>
              <a:chOff x="4518" y="631"/>
              <a:chExt cx="1185" cy="73"/>
            </a:xfrm>
          </p:grpSpPr>
          <p:sp>
            <p:nvSpPr>
              <p:cNvPr id="285" name="Rectangle 10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Rectangle 11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" name="Group 12"/>
            <p:cNvGrpSpPr>
              <a:grpSpLocks/>
            </p:cNvGrpSpPr>
            <p:nvPr/>
          </p:nvGrpSpPr>
          <p:grpSpPr bwMode="auto">
            <a:xfrm>
              <a:off x="4611" y="648"/>
              <a:ext cx="1106" cy="62"/>
              <a:chOff x="4611" y="641"/>
              <a:chExt cx="1106" cy="62"/>
            </a:xfrm>
          </p:grpSpPr>
          <p:grpSp>
            <p:nvGrpSpPr>
              <p:cNvPr id="232" name="Group 13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83" name="Oval 14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Oval 15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3" name="Group 16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74" name="Group 17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81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2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5" name="Group 20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9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0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6" name="Group 23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4" name="Group 26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65" name="Group 2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2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3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6" name="Group 3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0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1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7" name="Group 3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68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9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" name="Group 36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56" name="Group 3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63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4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7" name="Group 4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61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2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8" name="Group 4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59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0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6" name="Group 46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47" name="Group 4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8" name="Group 5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9" name="Group 5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7" name="Group 56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38" name="Group 5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45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9" name="Group 6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43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0" name="Group 6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41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2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7" name="Group 66"/>
            <p:cNvGrpSpPr>
              <a:grpSpLocks/>
            </p:cNvGrpSpPr>
            <p:nvPr/>
          </p:nvGrpSpPr>
          <p:grpSpPr bwMode="auto">
            <a:xfrm>
              <a:off x="4813" y="1001"/>
              <a:ext cx="593" cy="149"/>
              <a:chOff x="4813" y="1001"/>
              <a:chExt cx="593" cy="149"/>
            </a:xfrm>
          </p:grpSpPr>
          <p:sp>
            <p:nvSpPr>
              <p:cNvPr id="230" name="Freeform 67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68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8" name="Group 69"/>
            <p:cNvGrpSpPr>
              <a:grpSpLocks/>
            </p:cNvGrpSpPr>
            <p:nvPr/>
          </p:nvGrpSpPr>
          <p:grpSpPr bwMode="auto">
            <a:xfrm>
              <a:off x="4813" y="706"/>
              <a:ext cx="593" cy="148"/>
              <a:chOff x="4813" y="706"/>
              <a:chExt cx="593" cy="148"/>
            </a:xfrm>
          </p:grpSpPr>
          <p:sp>
            <p:nvSpPr>
              <p:cNvPr id="228" name="Freeform 70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71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9" name="Group 72"/>
            <p:cNvGrpSpPr>
              <a:grpSpLocks/>
            </p:cNvGrpSpPr>
            <p:nvPr/>
          </p:nvGrpSpPr>
          <p:grpSpPr bwMode="auto">
            <a:xfrm>
              <a:off x="4518" y="1141"/>
              <a:ext cx="1185" cy="73"/>
              <a:chOff x="4518" y="1150"/>
              <a:chExt cx="1185" cy="73"/>
            </a:xfrm>
          </p:grpSpPr>
          <p:sp>
            <p:nvSpPr>
              <p:cNvPr id="226" name="Rectangle 7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Rectangle 74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0" name="Group 75"/>
            <p:cNvGrpSpPr>
              <a:grpSpLocks/>
            </p:cNvGrpSpPr>
            <p:nvPr/>
          </p:nvGrpSpPr>
          <p:grpSpPr bwMode="auto">
            <a:xfrm>
              <a:off x="4586" y="1145"/>
              <a:ext cx="1106" cy="62"/>
              <a:chOff x="4611" y="641"/>
              <a:chExt cx="1106" cy="62"/>
            </a:xfrm>
          </p:grpSpPr>
          <p:grpSp>
            <p:nvGrpSpPr>
              <p:cNvPr id="173" name="Group 7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24" name="Oval 7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Oval 7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4" name="Group 7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5" name="Group 8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22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" name="Group 8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2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" name="Group 8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5" name="Group 8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06" name="Group 9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" name="Group 9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1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" name="Group 9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9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6" name="Group 9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197" name="Group 10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4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" name="Group 10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2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" name="Group 10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0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7" name="Group 10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188" name="Group 11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9" name="Group 11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3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0" name="Group 11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1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8" name="Group 11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179" name="Group 12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8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0" name="Group 12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8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1" name="Group 12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82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287" name="Group 556"/>
          <p:cNvGrpSpPr>
            <a:grpSpLocks/>
          </p:cNvGrpSpPr>
          <p:nvPr/>
        </p:nvGrpSpPr>
        <p:grpSpPr bwMode="auto">
          <a:xfrm>
            <a:off x="72036" y="3493438"/>
            <a:ext cx="1393394" cy="1225467"/>
            <a:chOff x="4518" y="1413"/>
            <a:chExt cx="1199" cy="1473"/>
          </a:xfrm>
        </p:grpSpPr>
        <p:grpSp>
          <p:nvGrpSpPr>
            <p:cNvPr id="288" name="Group 139"/>
            <p:cNvGrpSpPr>
              <a:grpSpLocks/>
            </p:cNvGrpSpPr>
            <p:nvPr/>
          </p:nvGrpSpPr>
          <p:grpSpPr bwMode="auto">
            <a:xfrm>
              <a:off x="4518" y="1413"/>
              <a:ext cx="1199" cy="1473"/>
              <a:chOff x="4518" y="1563"/>
              <a:chExt cx="1199" cy="1473"/>
            </a:xfrm>
          </p:grpSpPr>
          <p:sp>
            <p:nvSpPr>
              <p:cNvPr id="312" name="Rectangle 140"/>
              <p:cNvSpPr>
                <a:spLocks noChangeArrowheads="1"/>
              </p:cNvSpPr>
              <p:nvPr/>
            </p:nvSpPr>
            <p:spPr bwMode="auto">
              <a:xfrm>
                <a:off x="4558" y="2530"/>
                <a:ext cx="1089" cy="182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313" name="Rectangle 141"/>
              <p:cNvSpPr>
                <a:spLocks noChangeArrowheads="1"/>
              </p:cNvSpPr>
              <p:nvPr/>
            </p:nvSpPr>
            <p:spPr bwMode="auto">
              <a:xfrm>
                <a:off x="4558" y="1895"/>
                <a:ext cx="1089" cy="182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pic>
            <p:nvPicPr>
              <p:cNvPr id="314" name="Picture 14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20000"/>
              </a:blip>
              <a:srcRect/>
              <a:stretch>
                <a:fillRect/>
              </a:stretch>
            </p:blipFill>
            <p:spPr bwMode="auto">
              <a:xfrm>
                <a:off x="4558" y="2031"/>
                <a:ext cx="1089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15" name="Group 143"/>
              <p:cNvGrpSpPr>
                <a:grpSpLocks/>
              </p:cNvGrpSpPr>
              <p:nvPr/>
            </p:nvGrpSpPr>
            <p:grpSpPr bwMode="auto">
              <a:xfrm>
                <a:off x="4518" y="2006"/>
                <a:ext cx="1185" cy="73"/>
                <a:chOff x="4518" y="631"/>
                <a:chExt cx="1185" cy="73"/>
              </a:xfrm>
            </p:grpSpPr>
            <p:sp>
              <p:nvSpPr>
                <p:cNvPr id="441" name="Rectangle 144"/>
                <p:cNvSpPr>
                  <a:spLocks noChangeArrowheads="1"/>
                </p:cNvSpPr>
                <p:nvPr/>
              </p:nvSpPr>
              <p:spPr bwMode="auto">
                <a:xfrm>
                  <a:off x="4518" y="631"/>
                  <a:ext cx="1185" cy="7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" name="Rectangle 145"/>
                <p:cNvSpPr>
                  <a:spLocks noChangeArrowheads="1"/>
                </p:cNvSpPr>
                <p:nvPr/>
              </p:nvSpPr>
              <p:spPr bwMode="auto">
                <a:xfrm>
                  <a:off x="4518" y="631"/>
                  <a:ext cx="1185" cy="73"/>
                </a:xfrm>
                <a:prstGeom prst="rect">
                  <a:avLst/>
                </a:prstGeom>
                <a:noFill/>
                <a:ln w="15875" cap="rnd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6" name="Group 146"/>
              <p:cNvGrpSpPr>
                <a:grpSpLocks/>
              </p:cNvGrpSpPr>
              <p:nvPr/>
            </p:nvGrpSpPr>
            <p:grpSpPr bwMode="auto">
              <a:xfrm>
                <a:off x="4611" y="2016"/>
                <a:ext cx="1106" cy="62"/>
                <a:chOff x="4611" y="641"/>
                <a:chExt cx="1106" cy="62"/>
              </a:xfrm>
            </p:grpSpPr>
            <p:grpSp>
              <p:nvGrpSpPr>
                <p:cNvPr id="388" name="Group 147"/>
                <p:cNvGrpSpPr>
                  <a:grpSpLocks/>
                </p:cNvGrpSpPr>
                <p:nvPr/>
              </p:nvGrpSpPr>
              <p:grpSpPr bwMode="auto">
                <a:xfrm>
                  <a:off x="4611" y="641"/>
                  <a:ext cx="61" cy="61"/>
                  <a:chOff x="4655" y="2181"/>
                  <a:chExt cx="61" cy="61"/>
                </a:xfrm>
              </p:grpSpPr>
              <p:sp>
                <p:nvSpPr>
                  <p:cNvPr id="439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9" name="Group 150"/>
                <p:cNvGrpSpPr>
                  <a:grpSpLocks/>
                </p:cNvGrpSpPr>
                <p:nvPr/>
              </p:nvGrpSpPr>
              <p:grpSpPr bwMode="auto">
                <a:xfrm>
                  <a:off x="4684" y="642"/>
                  <a:ext cx="197" cy="61"/>
                  <a:chOff x="4740" y="663"/>
                  <a:chExt cx="197" cy="61"/>
                </a:xfrm>
              </p:grpSpPr>
              <p:grpSp>
                <p:nvGrpSpPr>
                  <p:cNvPr id="430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474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37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1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4876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35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6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2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4808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33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4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90" name="Group 160"/>
                <p:cNvGrpSpPr>
                  <a:grpSpLocks/>
                </p:cNvGrpSpPr>
                <p:nvPr/>
              </p:nvGrpSpPr>
              <p:grpSpPr bwMode="auto">
                <a:xfrm>
                  <a:off x="4895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421" name="Group 16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28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9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2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26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3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24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5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91" name="Group 170"/>
                <p:cNvGrpSpPr>
                  <a:grpSpLocks/>
                </p:cNvGrpSpPr>
                <p:nvPr/>
              </p:nvGrpSpPr>
              <p:grpSpPr bwMode="auto">
                <a:xfrm>
                  <a:off x="510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412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19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3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17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" name="Group 17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15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6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92" name="Group 180"/>
                <p:cNvGrpSpPr>
                  <a:grpSpLocks/>
                </p:cNvGrpSpPr>
                <p:nvPr/>
              </p:nvGrpSpPr>
              <p:grpSpPr bwMode="auto">
                <a:xfrm>
                  <a:off x="531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40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10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1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4" name="Group 18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08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5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06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93" name="Group 190"/>
                <p:cNvGrpSpPr>
                  <a:grpSpLocks/>
                </p:cNvGrpSpPr>
                <p:nvPr/>
              </p:nvGrpSpPr>
              <p:grpSpPr bwMode="auto">
                <a:xfrm>
                  <a:off x="5520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394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401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2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5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99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0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6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97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17" name="Group 200"/>
              <p:cNvGrpSpPr>
                <a:grpSpLocks/>
              </p:cNvGrpSpPr>
              <p:nvPr/>
            </p:nvGrpSpPr>
            <p:grpSpPr bwMode="auto">
              <a:xfrm>
                <a:off x="4518" y="2509"/>
                <a:ext cx="1185" cy="73"/>
                <a:chOff x="4518" y="1150"/>
                <a:chExt cx="1185" cy="73"/>
              </a:xfrm>
            </p:grpSpPr>
            <p:sp>
              <p:nvSpPr>
                <p:cNvPr id="386" name="Rectangle 201"/>
                <p:cNvSpPr>
                  <a:spLocks noChangeArrowheads="1"/>
                </p:cNvSpPr>
                <p:nvPr/>
              </p:nvSpPr>
              <p:spPr bwMode="auto">
                <a:xfrm>
                  <a:off x="4518" y="1150"/>
                  <a:ext cx="1185" cy="7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" name="Rectangle 202"/>
                <p:cNvSpPr>
                  <a:spLocks noChangeArrowheads="1"/>
                </p:cNvSpPr>
                <p:nvPr/>
              </p:nvSpPr>
              <p:spPr bwMode="auto">
                <a:xfrm>
                  <a:off x="4518" y="1150"/>
                  <a:ext cx="1185" cy="73"/>
                </a:xfrm>
                <a:prstGeom prst="rect">
                  <a:avLst/>
                </a:prstGeom>
                <a:noFill/>
                <a:ln w="15875" cap="rnd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" name="Group 203"/>
              <p:cNvGrpSpPr>
                <a:grpSpLocks/>
              </p:cNvGrpSpPr>
              <p:nvPr/>
            </p:nvGrpSpPr>
            <p:grpSpPr bwMode="auto">
              <a:xfrm>
                <a:off x="4586" y="2513"/>
                <a:ext cx="1106" cy="62"/>
                <a:chOff x="4611" y="641"/>
                <a:chExt cx="1106" cy="62"/>
              </a:xfrm>
            </p:grpSpPr>
            <p:grpSp>
              <p:nvGrpSpPr>
                <p:cNvPr id="333" name="Group 204"/>
                <p:cNvGrpSpPr>
                  <a:grpSpLocks/>
                </p:cNvGrpSpPr>
                <p:nvPr/>
              </p:nvGrpSpPr>
              <p:grpSpPr bwMode="auto">
                <a:xfrm>
                  <a:off x="4611" y="641"/>
                  <a:ext cx="61" cy="61"/>
                  <a:chOff x="4655" y="2181"/>
                  <a:chExt cx="61" cy="61"/>
                </a:xfrm>
              </p:grpSpPr>
              <p:sp>
                <p:nvSpPr>
                  <p:cNvPr id="384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5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4" name="Group 207"/>
                <p:cNvGrpSpPr>
                  <a:grpSpLocks/>
                </p:cNvGrpSpPr>
                <p:nvPr/>
              </p:nvGrpSpPr>
              <p:grpSpPr bwMode="auto">
                <a:xfrm>
                  <a:off x="4684" y="642"/>
                  <a:ext cx="197" cy="61"/>
                  <a:chOff x="4740" y="663"/>
                  <a:chExt cx="197" cy="61"/>
                </a:xfrm>
              </p:grpSpPr>
              <p:grpSp>
                <p:nvGrpSpPr>
                  <p:cNvPr id="375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474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82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3" name="Oval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6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4876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80" name="Oval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1" name="Oval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7" name="Group 214"/>
                  <p:cNvGrpSpPr>
                    <a:grpSpLocks/>
                  </p:cNvGrpSpPr>
                  <p:nvPr/>
                </p:nvGrpSpPr>
                <p:grpSpPr bwMode="auto">
                  <a:xfrm>
                    <a:off x="4808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78" name="Oval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9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35" name="Group 217"/>
                <p:cNvGrpSpPr>
                  <a:grpSpLocks/>
                </p:cNvGrpSpPr>
                <p:nvPr/>
              </p:nvGrpSpPr>
              <p:grpSpPr bwMode="auto">
                <a:xfrm>
                  <a:off x="4895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366" name="Group 21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73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4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7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71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2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8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69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0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36" name="Group 227"/>
                <p:cNvGrpSpPr>
                  <a:grpSpLocks/>
                </p:cNvGrpSpPr>
                <p:nvPr/>
              </p:nvGrpSpPr>
              <p:grpSpPr bwMode="auto">
                <a:xfrm>
                  <a:off x="510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357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64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5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8" name="Group 23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62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3" name="Oval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9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60" name="Oval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37" name="Group 237"/>
                <p:cNvGrpSpPr>
                  <a:grpSpLocks/>
                </p:cNvGrpSpPr>
                <p:nvPr/>
              </p:nvGrpSpPr>
              <p:grpSpPr bwMode="auto">
                <a:xfrm>
                  <a:off x="531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348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55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Oval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9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53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0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51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38" name="Group 247"/>
                <p:cNvGrpSpPr>
                  <a:grpSpLocks/>
                </p:cNvGrpSpPr>
                <p:nvPr/>
              </p:nvGrpSpPr>
              <p:grpSpPr bwMode="auto">
                <a:xfrm>
                  <a:off x="5520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339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46" name="Oval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7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0" name="Group 25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44" name="Oval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5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1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342" name="Oval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3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21" name="Group 259"/>
              <p:cNvGrpSpPr>
                <a:grpSpLocks/>
              </p:cNvGrpSpPr>
              <p:nvPr/>
            </p:nvGrpSpPr>
            <p:grpSpPr bwMode="auto">
              <a:xfrm>
                <a:off x="4785" y="1563"/>
                <a:ext cx="160" cy="332"/>
                <a:chOff x="4961" y="1573"/>
                <a:chExt cx="296" cy="445"/>
              </a:xfrm>
            </p:grpSpPr>
            <p:sp>
              <p:nvSpPr>
                <p:cNvPr id="331" name="Freeform 260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Freeform 261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2" name="Group 262"/>
              <p:cNvGrpSpPr>
                <a:grpSpLocks/>
              </p:cNvGrpSpPr>
              <p:nvPr/>
            </p:nvGrpSpPr>
            <p:grpSpPr bwMode="auto">
              <a:xfrm>
                <a:off x="4785" y="2705"/>
                <a:ext cx="160" cy="331"/>
                <a:chOff x="4961" y="2610"/>
                <a:chExt cx="296" cy="443"/>
              </a:xfrm>
            </p:grpSpPr>
            <p:sp>
              <p:nvSpPr>
                <p:cNvPr id="329" name="Freeform 263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264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3" name="Group 265"/>
              <p:cNvGrpSpPr>
                <a:grpSpLocks/>
              </p:cNvGrpSpPr>
              <p:nvPr/>
            </p:nvGrpSpPr>
            <p:grpSpPr bwMode="auto">
              <a:xfrm>
                <a:off x="5266" y="1563"/>
                <a:ext cx="160" cy="332"/>
                <a:chOff x="4961" y="1573"/>
                <a:chExt cx="296" cy="445"/>
              </a:xfrm>
            </p:grpSpPr>
            <p:sp>
              <p:nvSpPr>
                <p:cNvPr id="327" name="Freeform 266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267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" name="Group 268"/>
              <p:cNvGrpSpPr>
                <a:grpSpLocks/>
              </p:cNvGrpSpPr>
              <p:nvPr/>
            </p:nvGrpSpPr>
            <p:grpSpPr bwMode="auto">
              <a:xfrm>
                <a:off x="5266" y="2705"/>
                <a:ext cx="160" cy="331"/>
                <a:chOff x="4961" y="2610"/>
                <a:chExt cx="296" cy="443"/>
              </a:xfrm>
            </p:grpSpPr>
            <p:sp>
              <p:nvSpPr>
                <p:cNvPr id="325" name="Freeform 269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Freeform 270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" name="Group 296"/>
            <p:cNvGrpSpPr>
              <a:grpSpLocks/>
            </p:cNvGrpSpPr>
            <p:nvPr/>
          </p:nvGrpSpPr>
          <p:grpSpPr bwMode="auto">
            <a:xfrm>
              <a:off x="4998" y="1933"/>
              <a:ext cx="241" cy="415"/>
              <a:chOff x="4967" y="1933"/>
              <a:chExt cx="241" cy="415"/>
            </a:xfrm>
          </p:grpSpPr>
          <p:grpSp>
            <p:nvGrpSpPr>
              <p:cNvPr id="290" name="Group 285"/>
              <p:cNvGrpSpPr>
                <a:grpSpLocks/>
              </p:cNvGrpSpPr>
              <p:nvPr/>
            </p:nvGrpSpPr>
            <p:grpSpPr bwMode="auto">
              <a:xfrm>
                <a:off x="4981" y="1940"/>
                <a:ext cx="227" cy="408"/>
                <a:chOff x="4649" y="3022"/>
                <a:chExt cx="227" cy="907"/>
              </a:xfrm>
            </p:grpSpPr>
            <p:sp>
              <p:nvSpPr>
                <p:cNvPr id="302" name="Line 286"/>
                <p:cNvSpPr>
                  <a:spLocks noChangeShapeType="1"/>
                </p:cNvSpPr>
                <p:nvPr/>
              </p:nvSpPr>
              <p:spPr bwMode="auto">
                <a:xfrm>
                  <a:off x="4785" y="3022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Line 287"/>
                <p:cNvSpPr>
                  <a:spLocks noChangeShapeType="1"/>
                </p:cNvSpPr>
                <p:nvPr/>
              </p:nvSpPr>
              <p:spPr bwMode="auto">
                <a:xfrm>
                  <a:off x="4785" y="315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Line 288"/>
                <p:cNvSpPr>
                  <a:spLocks noChangeShapeType="1"/>
                </p:cNvSpPr>
                <p:nvPr/>
              </p:nvSpPr>
              <p:spPr bwMode="auto">
                <a:xfrm flipH="1">
                  <a:off x="4649" y="3203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Line 289"/>
                <p:cNvSpPr>
                  <a:spLocks noChangeShapeType="1"/>
                </p:cNvSpPr>
                <p:nvPr/>
              </p:nvSpPr>
              <p:spPr bwMode="auto">
                <a:xfrm>
                  <a:off x="4649" y="3294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Line 290"/>
                <p:cNvSpPr>
                  <a:spLocks noChangeShapeType="1"/>
                </p:cNvSpPr>
                <p:nvPr/>
              </p:nvSpPr>
              <p:spPr bwMode="auto">
                <a:xfrm flipH="1">
                  <a:off x="4649" y="3385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Line 291"/>
                <p:cNvSpPr>
                  <a:spLocks noChangeShapeType="1"/>
                </p:cNvSpPr>
                <p:nvPr/>
              </p:nvSpPr>
              <p:spPr bwMode="auto">
                <a:xfrm>
                  <a:off x="4649" y="347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Line 292"/>
                <p:cNvSpPr>
                  <a:spLocks noChangeShapeType="1"/>
                </p:cNvSpPr>
                <p:nvPr/>
              </p:nvSpPr>
              <p:spPr bwMode="auto">
                <a:xfrm flipH="1">
                  <a:off x="4649" y="356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Line 293"/>
                <p:cNvSpPr>
                  <a:spLocks noChangeShapeType="1"/>
                </p:cNvSpPr>
                <p:nvPr/>
              </p:nvSpPr>
              <p:spPr bwMode="auto">
                <a:xfrm>
                  <a:off x="4649" y="3657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4785" y="374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Line 295"/>
                <p:cNvSpPr>
                  <a:spLocks noChangeShapeType="1"/>
                </p:cNvSpPr>
                <p:nvPr/>
              </p:nvSpPr>
              <p:spPr bwMode="auto">
                <a:xfrm>
                  <a:off x="4785" y="379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1" name="Group 282"/>
              <p:cNvGrpSpPr>
                <a:grpSpLocks/>
              </p:cNvGrpSpPr>
              <p:nvPr/>
            </p:nvGrpSpPr>
            <p:grpSpPr bwMode="auto">
              <a:xfrm>
                <a:off x="4967" y="1933"/>
                <a:ext cx="227" cy="408"/>
                <a:chOff x="4649" y="3022"/>
                <a:chExt cx="227" cy="907"/>
              </a:xfrm>
            </p:grpSpPr>
            <p:sp>
              <p:nvSpPr>
                <p:cNvPr id="292" name="Line 272"/>
                <p:cNvSpPr>
                  <a:spLocks noChangeShapeType="1"/>
                </p:cNvSpPr>
                <p:nvPr/>
              </p:nvSpPr>
              <p:spPr bwMode="auto">
                <a:xfrm>
                  <a:off x="4785" y="3022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273"/>
                <p:cNvSpPr>
                  <a:spLocks noChangeShapeType="1"/>
                </p:cNvSpPr>
                <p:nvPr/>
              </p:nvSpPr>
              <p:spPr bwMode="auto">
                <a:xfrm>
                  <a:off x="4785" y="315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4649" y="3203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Line 275"/>
                <p:cNvSpPr>
                  <a:spLocks noChangeShapeType="1"/>
                </p:cNvSpPr>
                <p:nvPr/>
              </p:nvSpPr>
              <p:spPr bwMode="auto">
                <a:xfrm>
                  <a:off x="4649" y="3294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4649" y="3385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Line 277"/>
                <p:cNvSpPr>
                  <a:spLocks noChangeShapeType="1"/>
                </p:cNvSpPr>
                <p:nvPr/>
              </p:nvSpPr>
              <p:spPr bwMode="auto">
                <a:xfrm>
                  <a:off x="4649" y="347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Line 278"/>
                <p:cNvSpPr>
                  <a:spLocks noChangeShapeType="1"/>
                </p:cNvSpPr>
                <p:nvPr/>
              </p:nvSpPr>
              <p:spPr bwMode="auto">
                <a:xfrm flipH="1">
                  <a:off x="4649" y="356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Line 279"/>
                <p:cNvSpPr>
                  <a:spLocks noChangeShapeType="1"/>
                </p:cNvSpPr>
                <p:nvPr/>
              </p:nvSpPr>
              <p:spPr bwMode="auto">
                <a:xfrm>
                  <a:off x="4649" y="3657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4785" y="374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Line 281"/>
                <p:cNvSpPr>
                  <a:spLocks noChangeShapeType="1"/>
                </p:cNvSpPr>
                <p:nvPr/>
              </p:nvSpPr>
              <p:spPr bwMode="auto">
                <a:xfrm>
                  <a:off x="4785" y="379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763713" y="1228278"/>
            <a:ext cx="6934200" cy="5105400"/>
            <a:chOff x="1056" y="720"/>
            <a:chExt cx="3888" cy="2592"/>
          </a:xfrm>
        </p:grpSpPr>
        <p:pic>
          <p:nvPicPr>
            <p:cNvPr id="266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6" y="720"/>
              <a:ext cx="3888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Line 4"/>
            <p:cNvSpPr>
              <a:spLocks noChangeShapeType="1"/>
            </p:cNvSpPr>
            <p:nvPr/>
          </p:nvSpPr>
          <p:spPr bwMode="auto">
            <a:xfrm flipH="1" flipV="1">
              <a:off x="2106" y="1254"/>
              <a:ext cx="23" cy="70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5"/>
            <p:cNvSpPr>
              <a:spLocks noChangeShapeType="1"/>
            </p:cNvSpPr>
            <p:nvPr/>
          </p:nvSpPr>
          <p:spPr bwMode="auto">
            <a:xfrm flipH="1" flipV="1">
              <a:off x="1872" y="1362"/>
              <a:ext cx="35" cy="70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Text Box 6"/>
            <p:cNvSpPr txBox="1">
              <a:spLocks noChangeArrowheads="1"/>
            </p:cNvSpPr>
            <p:nvPr/>
          </p:nvSpPr>
          <p:spPr bwMode="auto">
            <a:xfrm rot="1642261">
              <a:off x="1284" y="2605"/>
              <a:ext cx="178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Cross-sectional position [mm]</a:t>
              </a:r>
            </a:p>
          </p:txBody>
        </p:sp>
        <p:sp>
          <p:nvSpPr>
            <p:cNvPr id="26642" name="Text Box 7"/>
            <p:cNvSpPr txBox="1">
              <a:spLocks noChangeArrowheads="1"/>
            </p:cNvSpPr>
            <p:nvPr/>
          </p:nvSpPr>
          <p:spPr bwMode="auto">
            <a:xfrm rot="-1985954">
              <a:off x="3622" y="2517"/>
              <a:ext cx="95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Distance from</a:t>
              </a:r>
            </a:p>
            <a:p>
              <a:pPr algn="ctr"/>
              <a:r>
                <a:rPr lang="en-US"/>
                <a:t>press entry [m]</a:t>
              </a:r>
            </a:p>
          </p:txBody>
        </p:sp>
        <p:sp>
          <p:nvSpPr>
            <p:cNvPr id="26643" name="Text Box 8"/>
            <p:cNvSpPr txBox="1">
              <a:spLocks noChangeArrowheads="1"/>
            </p:cNvSpPr>
            <p:nvPr/>
          </p:nvSpPr>
          <p:spPr bwMode="auto">
            <a:xfrm rot="-5400000">
              <a:off x="762" y="1852"/>
              <a:ext cx="985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Temperature [</a:t>
              </a:r>
              <a:r>
                <a:rPr lang="en-US">
                  <a:cs typeface="Arial" charset="0"/>
                </a:rPr>
                <a:t>°C</a:t>
              </a:r>
              <a:r>
                <a:rPr lang="en-US"/>
                <a:t>]</a:t>
              </a:r>
            </a:p>
          </p:txBody>
        </p:sp>
        <p:sp>
          <p:nvSpPr>
            <p:cNvPr id="26644" name="Text Box 9"/>
            <p:cNvSpPr txBox="1">
              <a:spLocks noChangeArrowheads="1"/>
            </p:cNvSpPr>
            <p:nvPr/>
          </p:nvSpPr>
          <p:spPr bwMode="auto">
            <a:xfrm rot="1443315">
              <a:off x="2275" y="2102"/>
              <a:ext cx="107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i="1"/>
                <a:t>Second densification step</a:t>
              </a:r>
            </a:p>
          </p:txBody>
        </p:sp>
        <p:sp>
          <p:nvSpPr>
            <p:cNvPr id="26645" name="Text Box 10"/>
            <p:cNvSpPr txBox="1">
              <a:spLocks noChangeArrowheads="1"/>
            </p:cNvSpPr>
            <p:nvPr/>
          </p:nvSpPr>
          <p:spPr bwMode="auto">
            <a:xfrm rot="1438851">
              <a:off x="2364" y="2264"/>
              <a:ext cx="55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i="1"/>
                <a:t>Press outlet</a:t>
              </a:r>
            </a:p>
          </p:txBody>
        </p:sp>
        <p:sp>
          <p:nvSpPr>
            <p:cNvPr id="26646" name="Line 11"/>
            <p:cNvSpPr>
              <a:spLocks noChangeShapeType="1"/>
            </p:cNvSpPr>
            <p:nvPr/>
          </p:nvSpPr>
          <p:spPr bwMode="auto">
            <a:xfrm flipH="1" flipV="1">
              <a:off x="1902" y="2070"/>
              <a:ext cx="1536" cy="72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12"/>
            <p:cNvSpPr>
              <a:spLocks noChangeShapeType="1"/>
            </p:cNvSpPr>
            <p:nvPr/>
          </p:nvSpPr>
          <p:spPr bwMode="auto">
            <a:xfrm flipH="1" flipV="1">
              <a:off x="2118" y="1956"/>
              <a:ext cx="1530" cy="68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7" name="Group 13"/>
          <p:cNvGrpSpPr>
            <a:grpSpLocks/>
          </p:cNvGrpSpPr>
          <p:nvPr/>
        </p:nvGrpSpPr>
        <p:grpSpPr bwMode="auto">
          <a:xfrm>
            <a:off x="3352800" y="0"/>
            <a:ext cx="5791200" cy="533400"/>
            <a:chOff x="2112" y="0"/>
            <a:chExt cx="3648" cy="336"/>
          </a:xfrm>
        </p:grpSpPr>
        <p:sp>
          <p:nvSpPr>
            <p:cNvPr id="26633" name="Text Box 14"/>
            <p:cNvSpPr txBox="1">
              <a:spLocks noChangeArrowheads="1"/>
            </p:cNvSpPr>
            <p:nvPr/>
          </p:nvSpPr>
          <p:spPr bwMode="auto">
            <a:xfrm>
              <a:off x="2112" y="0"/>
              <a:ext cx="3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Simulation Results</a:t>
              </a:r>
            </a:p>
          </p:txBody>
        </p:sp>
        <p:sp>
          <p:nvSpPr>
            <p:cNvPr id="26634" name="Rectangle 15"/>
            <p:cNvSpPr>
              <a:spLocks noChangeArrowheads="1"/>
            </p:cNvSpPr>
            <p:nvPr/>
          </p:nvSpPr>
          <p:spPr bwMode="auto">
            <a:xfrm>
              <a:off x="3120" y="192"/>
              <a:ext cx="2640" cy="14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35" name="Group 16"/>
            <p:cNvGrpSpPr>
              <a:grpSpLocks/>
            </p:cNvGrpSpPr>
            <p:nvPr/>
          </p:nvGrpSpPr>
          <p:grpSpPr bwMode="auto">
            <a:xfrm>
              <a:off x="2256" y="192"/>
              <a:ext cx="1728" cy="144"/>
              <a:chOff x="480" y="192"/>
              <a:chExt cx="2640" cy="144"/>
            </a:xfrm>
          </p:grpSpPr>
          <p:sp>
            <p:nvSpPr>
              <p:cNvPr id="26636" name="Rectangle 17"/>
              <p:cNvSpPr>
                <a:spLocks noChangeArrowheads="1"/>
              </p:cNvSpPr>
              <p:nvPr/>
            </p:nvSpPr>
            <p:spPr bwMode="auto">
              <a:xfrm>
                <a:off x="480" y="263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7" name="Rectangle 18"/>
              <p:cNvSpPr>
                <a:spLocks noChangeArrowheads="1"/>
              </p:cNvSpPr>
              <p:nvPr/>
            </p:nvSpPr>
            <p:spPr bwMode="auto">
              <a:xfrm>
                <a:off x="480" y="192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28" name="Text Box 19"/>
          <p:cNvSpPr txBox="1">
            <a:spLocks noChangeArrowheads="1"/>
          </p:cNvSpPr>
          <p:nvPr/>
        </p:nvSpPr>
        <p:spPr bwMode="auto">
          <a:xfrm>
            <a:off x="2124075" y="1196975"/>
            <a:ext cx="1930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Temperature</a:t>
            </a:r>
          </a:p>
        </p:txBody>
      </p:sp>
      <p:grpSp>
        <p:nvGrpSpPr>
          <p:cNvPr id="26629" name="Group 20"/>
          <p:cNvGrpSpPr>
            <a:grpSpLocks/>
          </p:cNvGrpSpPr>
          <p:nvPr/>
        </p:nvGrpSpPr>
        <p:grpSpPr bwMode="auto">
          <a:xfrm>
            <a:off x="0" y="1917700"/>
            <a:ext cx="1547813" cy="400050"/>
            <a:chOff x="0" y="1084"/>
            <a:chExt cx="975" cy="252"/>
          </a:xfrm>
        </p:grpSpPr>
        <p:sp>
          <p:nvSpPr>
            <p:cNvPr id="26631" name="Text Box 21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6632" name="Rectangle 22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619" r="17258" b="16948"/>
          <a:stretch/>
        </p:blipFill>
        <p:spPr bwMode="auto">
          <a:xfrm>
            <a:off x="1547813" y="1381874"/>
            <a:ext cx="6616557" cy="455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 rot="1527056">
            <a:off x="2362200" y="5105400"/>
            <a:ext cx="1254125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Width [m]</a:t>
            </a:r>
            <a:endParaRPr lang="en-US" sz="2000" b="1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 rot="-5623032">
            <a:off x="621506" y="3645694"/>
            <a:ext cx="2354263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Gas pressure [kPa]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-1290938">
            <a:off x="4191000" y="4724400"/>
            <a:ext cx="3494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Distance from press entry [m]</a:t>
            </a:r>
          </a:p>
        </p:txBody>
      </p:sp>
      <p:grpSp>
        <p:nvGrpSpPr>
          <p:cNvPr id="28678" name="Group 6"/>
          <p:cNvGrpSpPr>
            <a:grpSpLocks/>
          </p:cNvGrpSpPr>
          <p:nvPr/>
        </p:nvGrpSpPr>
        <p:grpSpPr bwMode="auto">
          <a:xfrm>
            <a:off x="3352800" y="0"/>
            <a:ext cx="5791200" cy="533400"/>
            <a:chOff x="2112" y="0"/>
            <a:chExt cx="3648" cy="336"/>
          </a:xfrm>
        </p:grpSpPr>
        <p:sp>
          <p:nvSpPr>
            <p:cNvPr id="28684" name="Text Box 7"/>
            <p:cNvSpPr txBox="1">
              <a:spLocks noChangeArrowheads="1"/>
            </p:cNvSpPr>
            <p:nvPr/>
          </p:nvSpPr>
          <p:spPr bwMode="auto">
            <a:xfrm>
              <a:off x="2112" y="0"/>
              <a:ext cx="3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Simulation Results</a:t>
              </a:r>
            </a:p>
          </p:txBody>
        </p:sp>
        <p:sp>
          <p:nvSpPr>
            <p:cNvPr id="28685" name="Rectangle 8"/>
            <p:cNvSpPr>
              <a:spLocks noChangeArrowheads="1"/>
            </p:cNvSpPr>
            <p:nvPr/>
          </p:nvSpPr>
          <p:spPr bwMode="auto">
            <a:xfrm>
              <a:off x="3120" y="192"/>
              <a:ext cx="2640" cy="14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86" name="Group 9"/>
            <p:cNvGrpSpPr>
              <a:grpSpLocks/>
            </p:cNvGrpSpPr>
            <p:nvPr/>
          </p:nvGrpSpPr>
          <p:grpSpPr bwMode="auto">
            <a:xfrm>
              <a:off x="2256" y="192"/>
              <a:ext cx="1728" cy="144"/>
              <a:chOff x="480" y="192"/>
              <a:chExt cx="2640" cy="144"/>
            </a:xfrm>
          </p:grpSpPr>
          <p:sp>
            <p:nvSpPr>
              <p:cNvPr id="28687" name="Rectangle 10"/>
              <p:cNvSpPr>
                <a:spLocks noChangeArrowheads="1"/>
              </p:cNvSpPr>
              <p:nvPr/>
            </p:nvSpPr>
            <p:spPr bwMode="auto">
              <a:xfrm>
                <a:off x="480" y="263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8" name="Rectangle 11"/>
              <p:cNvSpPr>
                <a:spLocks noChangeArrowheads="1"/>
              </p:cNvSpPr>
              <p:nvPr/>
            </p:nvSpPr>
            <p:spPr bwMode="auto">
              <a:xfrm>
                <a:off x="480" y="192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268538" y="1557338"/>
            <a:ext cx="2014537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Gas pressure</a:t>
            </a:r>
          </a:p>
        </p:txBody>
      </p:sp>
      <p:grpSp>
        <p:nvGrpSpPr>
          <p:cNvPr id="28680" name="Group 13"/>
          <p:cNvGrpSpPr>
            <a:grpSpLocks/>
          </p:cNvGrpSpPr>
          <p:nvPr/>
        </p:nvGrpSpPr>
        <p:grpSpPr bwMode="auto">
          <a:xfrm>
            <a:off x="0" y="1846263"/>
            <a:ext cx="1547813" cy="400050"/>
            <a:chOff x="0" y="1084"/>
            <a:chExt cx="975" cy="252"/>
          </a:xfrm>
        </p:grpSpPr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8683" name="Rectangle 15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3"/>
          <p:cNvGrpSpPr>
            <a:grpSpLocks/>
          </p:cNvGrpSpPr>
          <p:nvPr/>
        </p:nvGrpSpPr>
        <p:grpSpPr bwMode="auto">
          <a:xfrm>
            <a:off x="3352800" y="0"/>
            <a:ext cx="5791200" cy="533400"/>
            <a:chOff x="2112" y="0"/>
            <a:chExt cx="3648" cy="336"/>
          </a:xfrm>
        </p:grpSpPr>
        <p:sp>
          <p:nvSpPr>
            <p:cNvPr id="27657" name="Text Box 14"/>
            <p:cNvSpPr txBox="1">
              <a:spLocks noChangeArrowheads="1"/>
            </p:cNvSpPr>
            <p:nvPr/>
          </p:nvSpPr>
          <p:spPr bwMode="auto">
            <a:xfrm>
              <a:off x="2112" y="0"/>
              <a:ext cx="3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Simulation Results</a:t>
              </a:r>
            </a:p>
          </p:txBody>
        </p:sp>
        <p:sp>
          <p:nvSpPr>
            <p:cNvPr id="27658" name="Rectangle 15"/>
            <p:cNvSpPr>
              <a:spLocks noChangeArrowheads="1"/>
            </p:cNvSpPr>
            <p:nvPr/>
          </p:nvSpPr>
          <p:spPr bwMode="auto">
            <a:xfrm>
              <a:off x="3120" y="192"/>
              <a:ext cx="2640" cy="14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659" name="Group 16"/>
            <p:cNvGrpSpPr>
              <a:grpSpLocks/>
            </p:cNvGrpSpPr>
            <p:nvPr/>
          </p:nvGrpSpPr>
          <p:grpSpPr bwMode="auto">
            <a:xfrm>
              <a:off x="2256" y="192"/>
              <a:ext cx="1728" cy="144"/>
              <a:chOff x="480" y="192"/>
              <a:chExt cx="2640" cy="144"/>
            </a:xfrm>
          </p:grpSpPr>
          <p:sp>
            <p:nvSpPr>
              <p:cNvPr id="27660" name="Rectangle 17"/>
              <p:cNvSpPr>
                <a:spLocks noChangeArrowheads="1"/>
              </p:cNvSpPr>
              <p:nvPr/>
            </p:nvSpPr>
            <p:spPr bwMode="auto">
              <a:xfrm>
                <a:off x="480" y="263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1" name="Rectangle 18"/>
              <p:cNvSpPr>
                <a:spLocks noChangeArrowheads="1"/>
              </p:cNvSpPr>
              <p:nvPr/>
            </p:nvSpPr>
            <p:spPr bwMode="auto">
              <a:xfrm>
                <a:off x="480" y="192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651" name="Group 20"/>
          <p:cNvGrpSpPr>
            <a:grpSpLocks/>
          </p:cNvGrpSpPr>
          <p:nvPr/>
        </p:nvGrpSpPr>
        <p:grpSpPr bwMode="auto">
          <a:xfrm>
            <a:off x="0" y="1774825"/>
            <a:ext cx="1547813" cy="400050"/>
            <a:chOff x="0" y="1084"/>
            <a:chExt cx="975" cy="252"/>
          </a:xfrm>
        </p:grpSpPr>
        <p:sp>
          <p:nvSpPr>
            <p:cNvPr id="27655" name="Text Box 21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7656" name="Rectangle 22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7653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00542"/>
            <a:ext cx="80772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26"/>
          <p:cNvSpPr txBox="1">
            <a:spLocks noChangeArrowheads="1"/>
          </p:cNvSpPr>
          <p:nvPr/>
        </p:nvSpPr>
        <p:spPr bwMode="auto">
          <a:xfrm>
            <a:off x="1763713" y="836613"/>
            <a:ext cx="211772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Density profile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36613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Mechanisms operative during pressing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Predicting internal conditions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800" b="1" dirty="0" smtClean="0">
                <a:solidFill>
                  <a:srgbClr val="FF0000"/>
                </a:solidFill>
              </a:rPr>
              <a:t>The need to optimize adhesion dynamics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ABES approach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Adhesion in space and time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Implications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What we will discuss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879012" y="466900"/>
            <a:ext cx="68115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The need to </a:t>
            </a:r>
            <a:r>
              <a:rPr lang="de-DE" sz="2800" b="1" dirty="0" smtClean="0">
                <a:solidFill>
                  <a:srgbClr val="FF0000"/>
                </a:solidFill>
              </a:rPr>
              <a:t>optimize adhesion </a:t>
            </a:r>
            <a:r>
              <a:rPr lang="de-DE" sz="2800" b="1" dirty="0">
                <a:solidFill>
                  <a:srgbClr val="FF0000"/>
                </a:solidFill>
              </a:rPr>
              <a:t>dynamics</a:t>
            </a:r>
          </a:p>
          <a:p>
            <a:pPr algn="ctr"/>
            <a:endParaRPr lang="en-US" sz="2800" i="1" dirty="0">
              <a:solidFill>
                <a:srgbClr val="0000CC"/>
              </a:solidFill>
            </a:endParaRPr>
          </a:p>
        </p:txBody>
      </p:sp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1682882" y="1159050"/>
            <a:ext cx="7203767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endParaRPr lang="en-US" sz="2400" dirty="0"/>
          </a:p>
          <a:p>
            <a:pPr marL="457200" indent="-457200"/>
            <a:r>
              <a:rPr lang="en-US" sz="2400" dirty="0" smtClean="0"/>
              <a:t>	</a:t>
            </a:r>
          </a:p>
          <a:p>
            <a:pPr marL="914400" lvl="1" indent="-457200"/>
            <a:r>
              <a:rPr lang="en-US" sz="2400" dirty="0" smtClean="0"/>
              <a:t>Optimize composite product pressing:</a:t>
            </a:r>
          </a:p>
          <a:p>
            <a:pPr marL="914400" lvl="1" indent="-457200"/>
            <a:endParaRPr lang="en-US" sz="2400" dirty="0"/>
          </a:p>
          <a:p>
            <a:pPr marL="1371600" lvl="2" indent="-457200">
              <a:buFontTx/>
              <a:buChar char="•"/>
            </a:pPr>
            <a:r>
              <a:rPr lang="en-US" sz="2000" dirty="0"/>
              <a:t>Minimize </a:t>
            </a:r>
            <a:r>
              <a:rPr lang="en-US" sz="2000" dirty="0" smtClean="0"/>
              <a:t>pressing </a:t>
            </a:r>
            <a:r>
              <a:rPr lang="en-US" sz="2000" dirty="0"/>
              <a:t>time</a:t>
            </a:r>
          </a:p>
          <a:p>
            <a:pPr marL="1371600" lvl="2" indent="-457200">
              <a:buFontTx/>
              <a:buChar char="•"/>
            </a:pPr>
            <a:r>
              <a:rPr lang="en-US" sz="2000" dirty="0"/>
              <a:t>Reduce energy </a:t>
            </a:r>
            <a:r>
              <a:rPr lang="en-US" sz="2000" dirty="0" smtClean="0"/>
              <a:t>consumption</a:t>
            </a:r>
          </a:p>
          <a:p>
            <a:pPr marL="1371600" lvl="2" indent="-457200">
              <a:buFontTx/>
              <a:buChar char="•"/>
            </a:pPr>
            <a:r>
              <a:rPr lang="en-US" sz="2000" dirty="0" smtClean="0"/>
              <a:t>Control emissions</a:t>
            </a:r>
          </a:p>
          <a:p>
            <a:pPr marL="1371600" lvl="2" indent="-457200">
              <a:buFontTx/>
              <a:buChar char="•"/>
            </a:pPr>
            <a:r>
              <a:rPr lang="en-US" sz="2000" dirty="0" smtClean="0"/>
              <a:t>Reduce </a:t>
            </a:r>
            <a:r>
              <a:rPr lang="en-US" sz="2000" dirty="0"/>
              <a:t>material </a:t>
            </a:r>
            <a:r>
              <a:rPr lang="en-US" sz="2000" dirty="0" smtClean="0"/>
              <a:t>consumption</a:t>
            </a:r>
          </a:p>
          <a:p>
            <a:pPr marL="1371600" lvl="2" indent="-457200">
              <a:buFontTx/>
              <a:buChar char="•"/>
            </a:pPr>
            <a:r>
              <a:rPr lang="en-US" sz="2000" dirty="0" smtClean="0"/>
              <a:t>Control </a:t>
            </a:r>
            <a:r>
              <a:rPr lang="en-US" sz="2000" dirty="0"/>
              <a:t>product </a:t>
            </a:r>
            <a:r>
              <a:rPr lang="en-US" sz="2000" dirty="0" smtClean="0"/>
              <a:t>structure – properties</a:t>
            </a:r>
          </a:p>
          <a:p>
            <a:pPr lvl="2"/>
            <a:endParaRPr lang="en-US" sz="1800" dirty="0" smtClean="0"/>
          </a:p>
          <a:p>
            <a:pPr marL="1371600" lvl="2" indent="-457200">
              <a:buFontTx/>
              <a:buChar char="•"/>
            </a:pPr>
            <a:endParaRPr lang="en-US" sz="1800" dirty="0"/>
          </a:p>
          <a:p>
            <a:pPr marL="457200" indent="-457200"/>
            <a:r>
              <a:rPr lang="en-US" sz="2400" dirty="0"/>
              <a:t>	Efficiently design </a:t>
            </a:r>
            <a:r>
              <a:rPr lang="en-US" sz="2400" dirty="0" smtClean="0"/>
              <a:t>new adhesive formulations</a:t>
            </a:r>
          </a:p>
          <a:p>
            <a:pPr marL="457200" indent="-457200"/>
            <a:endParaRPr lang="en-US" sz="2400" dirty="0"/>
          </a:p>
          <a:p>
            <a:pPr marL="457200" indent="-457200"/>
            <a:r>
              <a:rPr lang="en-US" sz="2400" dirty="0" smtClean="0"/>
              <a:t>	Tailor adhesives to new products and processes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8"/>
          <p:cNvGrpSpPr>
            <a:grpSpLocks/>
          </p:cNvGrpSpPr>
          <p:nvPr/>
        </p:nvGrpSpPr>
        <p:grpSpPr bwMode="auto">
          <a:xfrm>
            <a:off x="7056438" y="488950"/>
            <a:ext cx="2124075" cy="2124075"/>
            <a:chOff x="4445" y="308"/>
            <a:chExt cx="1338" cy="1338"/>
          </a:xfrm>
        </p:grpSpPr>
        <p:sp>
          <p:nvSpPr>
            <p:cNvPr id="21823" name="Rectangle 449"/>
            <p:cNvSpPr>
              <a:spLocks noChangeArrowheads="1"/>
            </p:cNvSpPr>
            <p:nvPr/>
          </p:nvSpPr>
          <p:spPr bwMode="auto">
            <a:xfrm>
              <a:off x="4558" y="11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824" name="Rectangle 450"/>
            <p:cNvSpPr>
              <a:spLocks noChangeArrowheads="1"/>
            </p:cNvSpPr>
            <p:nvPr/>
          </p:nvSpPr>
          <p:spPr bwMode="auto">
            <a:xfrm>
              <a:off x="4558" y="5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1825" name="Picture 451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6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52"/>
            <p:cNvGrpSpPr>
              <a:grpSpLocks/>
            </p:cNvGrpSpPr>
            <p:nvPr/>
          </p:nvGrpSpPr>
          <p:grpSpPr bwMode="auto">
            <a:xfrm>
              <a:off x="4518" y="638"/>
              <a:ext cx="1185" cy="73"/>
              <a:chOff x="4518" y="631"/>
              <a:chExt cx="1185" cy="73"/>
            </a:xfrm>
          </p:grpSpPr>
          <p:sp>
            <p:nvSpPr>
              <p:cNvPr id="21946" name="Rectangle 453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7" name="Rectangle 454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55"/>
            <p:cNvGrpSpPr>
              <a:grpSpLocks/>
            </p:cNvGrpSpPr>
            <p:nvPr/>
          </p:nvGrpSpPr>
          <p:grpSpPr bwMode="auto">
            <a:xfrm>
              <a:off x="4611" y="648"/>
              <a:ext cx="1106" cy="62"/>
              <a:chOff x="4611" y="641"/>
              <a:chExt cx="1106" cy="62"/>
            </a:xfrm>
          </p:grpSpPr>
          <p:grpSp>
            <p:nvGrpSpPr>
              <p:cNvPr id="5" name="Group 45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944" name="Oval 45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45" name="Oval 45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5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7" name="Group 46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42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43" name="Oval 4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46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40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41" name="Oval 4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46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38" name="Oval 4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9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" name="Group 46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11" name="Group 47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33" name="Oval 4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4" name="Oval 4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47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31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2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47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9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0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47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15" name="Group 48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4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25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48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2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23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48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0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21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" name="Group 48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19" name="Group 49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15" name="Oval 4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16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49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13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14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49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11" name="Oval 4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12" name="Oval 4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" name="Group 49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3" name="Group 50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06" name="Oval 5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07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50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04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05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50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02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03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6" name="Group 509"/>
            <p:cNvGrpSpPr>
              <a:grpSpLocks/>
            </p:cNvGrpSpPr>
            <p:nvPr/>
          </p:nvGrpSpPr>
          <p:grpSpPr bwMode="auto">
            <a:xfrm>
              <a:off x="4813" y="1001"/>
              <a:ext cx="593" cy="149"/>
              <a:chOff x="4813" y="1001"/>
              <a:chExt cx="593" cy="149"/>
            </a:xfrm>
          </p:grpSpPr>
          <p:sp>
            <p:nvSpPr>
              <p:cNvPr id="21891" name="Freeform 510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2" name="Freeform 511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512"/>
            <p:cNvGrpSpPr>
              <a:grpSpLocks/>
            </p:cNvGrpSpPr>
            <p:nvPr/>
          </p:nvGrpSpPr>
          <p:grpSpPr bwMode="auto">
            <a:xfrm>
              <a:off x="4813" y="706"/>
              <a:ext cx="593" cy="148"/>
              <a:chOff x="4813" y="706"/>
              <a:chExt cx="593" cy="148"/>
            </a:xfrm>
          </p:grpSpPr>
          <p:sp>
            <p:nvSpPr>
              <p:cNvPr id="21889" name="Freeform 513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0" name="Freeform 514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515"/>
            <p:cNvGrpSpPr>
              <a:grpSpLocks/>
            </p:cNvGrpSpPr>
            <p:nvPr/>
          </p:nvGrpSpPr>
          <p:grpSpPr bwMode="auto">
            <a:xfrm>
              <a:off x="4518" y="1141"/>
              <a:ext cx="1185" cy="73"/>
              <a:chOff x="4518" y="1150"/>
              <a:chExt cx="1185" cy="73"/>
            </a:xfrm>
          </p:grpSpPr>
          <p:sp>
            <p:nvSpPr>
              <p:cNvPr id="21887" name="Rectangle 516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8" name="Rectangle 517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518"/>
            <p:cNvGrpSpPr>
              <a:grpSpLocks/>
            </p:cNvGrpSpPr>
            <p:nvPr/>
          </p:nvGrpSpPr>
          <p:grpSpPr bwMode="auto">
            <a:xfrm>
              <a:off x="4586" y="1145"/>
              <a:ext cx="1106" cy="62"/>
              <a:chOff x="4611" y="641"/>
              <a:chExt cx="1106" cy="62"/>
            </a:xfrm>
          </p:grpSpPr>
          <p:grpSp>
            <p:nvGrpSpPr>
              <p:cNvPr id="30" name="Group 519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885" name="Oval 520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86" name="Oval 521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22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504" name="Group 523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83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84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05" name="Group 526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81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82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06" name="Group 529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9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80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07" name="Group 532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508" name="Group 53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4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75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15" name="Group 53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2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73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18" name="Group 53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0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71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20" name="Group 542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524" name="Group 54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65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66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25" name="Group 54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63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64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49" name="Group 54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61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62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50" name="Group 552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551" name="Group 55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56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57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52" name="Group 55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54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55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54" name="Group 55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52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53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55" name="Group 562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582" name="Group 56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47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48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83" name="Group 56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45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46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84" name="Group 56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43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44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1832" name="Freeform 572"/>
            <p:cNvSpPr>
              <a:spLocks/>
            </p:cNvSpPr>
            <p:nvPr/>
          </p:nvSpPr>
          <p:spPr bwMode="auto">
            <a:xfrm>
              <a:off x="4445" y="308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833" name="Freeform 573"/>
            <p:cNvSpPr>
              <a:spLocks/>
            </p:cNvSpPr>
            <p:nvPr/>
          </p:nvSpPr>
          <p:spPr bwMode="auto">
            <a:xfrm flipH="1">
              <a:off x="5571" y="391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grpSp>
        <p:nvGrpSpPr>
          <p:cNvPr id="21585" name="Group 598"/>
          <p:cNvGrpSpPr>
            <a:grpSpLocks/>
          </p:cNvGrpSpPr>
          <p:nvPr/>
        </p:nvGrpSpPr>
        <p:grpSpPr bwMode="auto">
          <a:xfrm>
            <a:off x="7056438" y="2170113"/>
            <a:ext cx="2052637" cy="2411412"/>
            <a:chOff x="4445" y="1517"/>
            <a:chExt cx="1293" cy="1519"/>
          </a:xfrm>
        </p:grpSpPr>
        <p:sp>
          <p:nvSpPr>
            <p:cNvPr id="21692" name="Rectangle 599"/>
            <p:cNvSpPr>
              <a:spLocks noChangeArrowheads="1"/>
            </p:cNvSpPr>
            <p:nvPr/>
          </p:nvSpPr>
          <p:spPr bwMode="auto">
            <a:xfrm>
              <a:off x="4558" y="2530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693" name="Rectangle 600"/>
            <p:cNvSpPr>
              <a:spLocks noChangeArrowheads="1"/>
            </p:cNvSpPr>
            <p:nvPr/>
          </p:nvSpPr>
          <p:spPr bwMode="auto">
            <a:xfrm>
              <a:off x="4558" y="1895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1694" name="Picture 601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2031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86" name="Group 602"/>
            <p:cNvGrpSpPr>
              <a:grpSpLocks/>
            </p:cNvGrpSpPr>
            <p:nvPr/>
          </p:nvGrpSpPr>
          <p:grpSpPr bwMode="auto">
            <a:xfrm>
              <a:off x="4518" y="2006"/>
              <a:ext cx="1185" cy="73"/>
              <a:chOff x="4518" y="631"/>
              <a:chExt cx="1185" cy="73"/>
            </a:xfrm>
          </p:grpSpPr>
          <p:sp>
            <p:nvSpPr>
              <p:cNvPr id="21821" name="Rectangle 603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2" name="Rectangle 604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87" name="Group 605"/>
            <p:cNvGrpSpPr>
              <a:grpSpLocks/>
            </p:cNvGrpSpPr>
            <p:nvPr/>
          </p:nvGrpSpPr>
          <p:grpSpPr bwMode="auto">
            <a:xfrm>
              <a:off x="4611" y="2016"/>
              <a:ext cx="1106" cy="62"/>
              <a:chOff x="4611" y="641"/>
              <a:chExt cx="1106" cy="62"/>
            </a:xfrm>
          </p:grpSpPr>
          <p:grpSp>
            <p:nvGrpSpPr>
              <p:cNvPr id="21588" name="Group 60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819" name="Oval 60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20" name="Oval 60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89" name="Group 60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590" name="Group 61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17" name="Oval 6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8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97" name="Group 61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15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6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98" name="Group 61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13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4" name="Oval 6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99" name="Group 61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606" name="Group 62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08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9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07" name="Group 62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06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7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08" name="Group 62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04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5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15" name="Group 62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616" name="Group 63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9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0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17" name="Group 63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7" name="Oval 6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8" name="Oval 6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24" name="Group 63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5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6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25" name="Group 63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626" name="Group 64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0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1" name="Oval 6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37" name="Group 64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88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9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38" name="Group 64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86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7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39" name="Group 64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640" name="Group 65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81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2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41" name="Group 65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79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0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42" name="Group 65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77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78" name="Oval 6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643" name="Group 659"/>
            <p:cNvGrpSpPr>
              <a:grpSpLocks/>
            </p:cNvGrpSpPr>
            <p:nvPr/>
          </p:nvGrpSpPr>
          <p:grpSpPr bwMode="auto">
            <a:xfrm>
              <a:off x="4518" y="2509"/>
              <a:ext cx="1185" cy="73"/>
              <a:chOff x="4518" y="1150"/>
              <a:chExt cx="1185" cy="73"/>
            </a:xfrm>
          </p:grpSpPr>
          <p:sp>
            <p:nvSpPr>
              <p:cNvPr id="21766" name="Rectangle 660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67" name="Rectangle 661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4" name="Group 662"/>
            <p:cNvGrpSpPr>
              <a:grpSpLocks/>
            </p:cNvGrpSpPr>
            <p:nvPr/>
          </p:nvGrpSpPr>
          <p:grpSpPr bwMode="auto">
            <a:xfrm>
              <a:off x="4586" y="2513"/>
              <a:ext cx="1106" cy="62"/>
              <a:chOff x="4611" y="641"/>
              <a:chExt cx="1106" cy="62"/>
            </a:xfrm>
          </p:grpSpPr>
          <p:grpSp>
            <p:nvGrpSpPr>
              <p:cNvPr id="21645" name="Group 663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764" name="Oval 664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5" name="Oval 665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652" name="Group 666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653" name="Group 667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62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63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54" name="Group 670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60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61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61" name="Group 673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58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9" name="Oval 6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62" name="Group 676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663" name="Group 67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53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4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70" name="Group 68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51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2" name="Oval 6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71" name="Group 68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9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0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72" name="Group 686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679" name="Group 68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4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45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80" name="Group 69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2" name="Oval 6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43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81" name="Group 69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0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41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95" name="Group 696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696" name="Group 69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35" name="Oval 6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6" name="Oval 69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97" name="Group 70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33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4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98" name="Group 70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31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2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01" name="Group 706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702" name="Group 70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26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27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03" name="Group 71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24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25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04" name="Group 71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22" name="Oval 7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23" name="Oval 7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1699" name="Freeform 716"/>
            <p:cNvSpPr>
              <a:spLocks/>
            </p:cNvSpPr>
            <p:nvPr/>
          </p:nvSpPr>
          <p:spPr bwMode="auto">
            <a:xfrm>
              <a:off x="4445" y="1517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700" name="Freeform 717"/>
            <p:cNvSpPr>
              <a:spLocks/>
            </p:cNvSpPr>
            <p:nvPr/>
          </p:nvSpPr>
          <p:spPr bwMode="auto">
            <a:xfrm flipH="1">
              <a:off x="5602" y="1736"/>
              <a:ext cx="136" cy="1255"/>
            </a:xfrm>
            <a:custGeom>
              <a:avLst/>
              <a:gdLst>
                <a:gd name="T0" fmla="*/ 131 w 212"/>
                <a:gd name="T1" fmla="*/ 171 h 938"/>
                <a:gd name="T2" fmla="*/ 102 w 212"/>
                <a:gd name="T3" fmla="*/ 475 h 938"/>
                <a:gd name="T4" fmla="*/ 131 w 212"/>
                <a:gd name="T5" fmla="*/ 839 h 938"/>
                <a:gd name="T6" fmla="*/ 72 w 212"/>
                <a:gd name="T7" fmla="*/ 1204 h 938"/>
                <a:gd name="T8" fmla="*/ 15 w 212"/>
                <a:gd name="T9" fmla="*/ 1082 h 938"/>
                <a:gd name="T10" fmla="*/ 15 w 212"/>
                <a:gd name="T11" fmla="*/ 171 h 938"/>
                <a:gd name="T12" fmla="*/ 102 w 212"/>
                <a:gd name="T13" fmla="*/ 51 h 938"/>
                <a:gd name="T14" fmla="*/ 131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grpSp>
          <p:nvGrpSpPr>
            <p:cNvPr id="21713" name="Group 718"/>
            <p:cNvGrpSpPr>
              <a:grpSpLocks/>
            </p:cNvGrpSpPr>
            <p:nvPr/>
          </p:nvGrpSpPr>
          <p:grpSpPr bwMode="auto">
            <a:xfrm>
              <a:off x="4785" y="1563"/>
              <a:ext cx="160" cy="332"/>
              <a:chOff x="4961" y="1573"/>
              <a:chExt cx="296" cy="445"/>
            </a:xfrm>
          </p:grpSpPr>
          <p:sp>
            <p:nvSpPr>
              <p:cNvPr id="21711" name="Freeform 719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" name="Freeform 720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14" name="Group 721"/>
            <p:cNvGrpSpPr>
              <a:grpSpLocks/>
            </p:cNvGrpSpPr>
            <p:nvPr/>
          </p:nvGrpSpPr>
          <p:grpSpPr bwMode="auto">
            <a:xfrm>
              <a:off x="4785" y="2705"/>
              <a:ext cx="160" cy="331"/>
              <a:chOff x="4961" y="2610"/>
              <a:chExt cx="296" cy="443"/>
            </a:xfrm>
          </p:grpSpPr>
          <p:sp>
            <p:nvSpPr>
              <p:cNvPr id="21709" name="Freeform 722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" name="Freeform 723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15" name="Group 724"/>
            <p:cNvGrpSpPr>
              <a:grpSpLocks/>
            </p:cNvGrpSpPr>
            <p:nvPr/>
          </p:nvGrpSpPr>
          <p:grpSpPr bwMode="auto">
            <a:xfrm>
              <a:off x="5266" y="1563"/>
              <a:ext cx="160" cy="332"/>
              <a:chOff x="4961" y="1573"/>
              <a:chExt cx="296" cy="445"/>
            </a:xfrm>
          </p:grpSpPr>
          <p:sp>
            <p:nvSpPr>
              <p:cNvPr id="21707" name="Freeform 725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8" name="Freeform 726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16" name="Group 727"/>
            <p:cNvGrpSpPr>
              <a:grpSpLocks/>
            </p:cNvGrpSpPr>
            <p:nvPr/>
          </p:nvGrpSpPr>
          <p:grpSpPr bwMode="auto">
            <a:xfrm>
              <a:off x="5266" y="2705"/>
              <a:ext cx="160" cy="331"/>
              <a:chOff x="4961" y="2610"/>
              <a:chExt cx="296" cy="443"/>
            </a:xfrm>
          </p:grpSpPr>
          <p:sp>
            <p:nvSpPr>
              <p:cNvPr id="21705" name="Freeform 728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6" name="Freeform 729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98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Mechanisms during hot pressing</a:t>
            </a:r>
          </a:p>
        </p:txBody>
      </p:sp>
      <p:pic>
        <p:nvPicPr>
          <p:cNvPr id="21509" name="Picture 3" descr="humph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200" y="765175"/>
            <a:ext cx="509587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132"/>
          <p:cNvSpPr txBox="1">
            <a:spLocks noChangeArrowheads="1"/>
          </p:cNvSpPr>
          <p:nvPr/>
        </p:nvSpPr>
        <p:spPr bwMode="auto">
          <a:xfrm>
            <a:off x="2913063" y="765175"/>
            <a:ext cx="2803525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0">
            <a:spAutoFit/>
          </a:bodyPr>
          <a:lstStyle/>
          <a:p>
            <a:pPr algn="ctr"/>
            <a:r>
              <a:rPr lang="de-DE">
                <a:solidFill>
                  <a:srgbClr val="CC0000"/>
                </a:solidFill>
              </a:rPr>
              <a:t>        Thermodynamics        </a:t>
            </a:r>
          </a:p>
        </p:txBody>
      </p:sp>
      <p:sp>
        <p:nvSpPr>
          <p:cNvPr id="21512" name="Oval 133"/>
          <p:cNvSpPr>
            <a:spLocks noChangeArrowheads="1"/>
          </p:cNvSpPr>
          <p:nvPr/>
        </p:nvSpPr>
        <p:spPr bwMode="auto">
          <a:xfrm>
            <a:off x="1692275" y="620713"/>
            <a:ext cx="5327650" cy="28813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513" name="Text Box 134"/>
          <p:cNvSpPr txBox="1">
            <a:spLocks noChangeArrowheads="1"/>
          </p:cNvSpPr>
          <p:nvPr/>
        </p:nvSpPr>
        <p:spPr bwMode="auto">
          <a:xfrm>
            <a:off x="4824413" y="5338763"/>
            <a:ext cx="1000125" cy="29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r>
              <a:rPr lang="de-DE">
                <a:solidFill>
                  <a:srgbClr val="000099"/>
                </a:solidFill>
              </a:rPr>
              <a:t>Rheology</a:t>
            </a:r>
          </a:p>
        </p:txBody>
      </p:sp>
      <p:sp>
        <p:nvSpPr>
          <p:cNvPr id="21514" name="Oval 135"/>
          <p:cNvSpPr>
            <a:spLocks noChangeArrowheads="1"/>
          </p:cNvSpPr>
          <p:nvPr/>
        </p:nvSpPr>
        <p:spPr bwMode="auto">
          <a:xfrm>
            <a:off x="4498975" y="4206875"/>
            <a:ext cx="1701800" cy="249872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21717" name="Group 731"/>
          <p:cNvGrpSpPr>
            <a:grpSpLocks/>
          </p:cNvGrpSpPr>
          <p:nvPr/>
        </p:nvGrpSpPr>
        <p:grpSpPr bwMode="auto">
          <a:xfrm>
            <a:off x="7031038" y="4581525"/>
            <a:ext cx="2078037" cy="2027238"/>
            <a:chOff x="4429" y="2886"/>
            <a:chExt cx="1309" cy="1277"/>
          </a:xfrm>
        </p:grpSpPr>
        <p:sp>
          <p:nvSpPr>
            <p:cNvPr id="21546" name="Rectangle 272"/>
            <p:cNvSpPr>
              <a:spLocks noChangeArrowheads="1"/>
            </p:cNvSpPr>
            <p:nvPr/>
          </p:nvSpPr>
          <p:spPr bwMode="auto">
            <a:xfrm>
              <a:off x="4542" y="37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547" name="Rectangle 273"/>
            <p:cNvSpPr>
              <a:spLocks noChangeArrowheads="1"/>
            </p:cNvSpPr>
            <p:nvPr/>
          </p:nvSpPr>
          <p:spPr bwMode="auto">
            <a:xfrm>
              <a:off x="4542" y="31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1548" name="Picture 274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42" y="32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718" name="Group 275"/>
            <p:cNvGrpSpPr>
              <a:grpSpLocks/>
            </p:cNvGrpSpPr>
            <p:nvPr/>
          </p:nvGrpSpPr>
          <p:grpSpPr bwMode="auto">
            <a:xfrm>
              <a:off x="4502" y="3238"/>
              <a:ext cx="1185" cy="73"/>
              <a:chOff x="4518" y="631"/>
              <a:chExt cx="1185" cy="73"/>
            </a:xfrm>
          </p:grpSpPr>
          <p:sp>
            <p:nvSpPr>
              <p:cNvPr id="21690" name="Rectangle 276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91" name="Rectangle 277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19" name="Group 278"/>
            <p:cNvGrpSpPr>
              <a:grpSpLocks/>
            </p:cNvGrpSpPr>
            <p:nvPr/>
          </p:nvGrpSpPr>
          <p:grpSpPr bwMode="auto">
            <a:xfrm>
              <a:off x="4595" y="3248"/>
              <a:ext cx="1106" cy="62"/>
              <a:chOff x="4611" y="641"/>
              <a:chExt cx="1106" cy="62"/>
            </a:xfrm>
          </p:grpSpPr>
          <p:grpSp>
            <p:nvGrpSpPr>
              <p:cNvPr id="21720" name="Group 279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688" name="Oval 280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89" name="Oval 281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21" name="Group 282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728" name="Group 283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86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87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29" name="Group 286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84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85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30" name="Group 289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82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8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37" name="Group 292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738" name="Group 29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77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8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39" name="Group 29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75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6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46" name="Group 29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73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4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47" name="Group 302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748" name="Group 30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68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9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55" name="Group 30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66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7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56" name="Group 30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64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5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57" name="Group 312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598016" name="Group 31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9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0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17" name="Group 31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7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19" name="Group 31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5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6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98020" name="Group 322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598021" name="Group 32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0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1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22" name="Group 32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48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49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23" name="Group 32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46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47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98024" name="Group 332"/>
            <p:cNvGrpSpPr>
              <a:grpSpLocks/>
            </p:cNvGrpSpPr>
            <p:nvPr/>
          </p:nvGrpSpPr>
          <p:grpSpPr bwMode="auto">
            <a:xfrm>
              <a:off x="4502" y="3741"/>
              <a:ext cx="1185" cy="73"/>
              <a:chOff x="4518" y="1150"/>
              <a:chExt cx="1185" cy="73"/>
            </a:xfrm>
          </p:grpSpPr>
          <p:sp>
            <p:nvSpPr>
              <p:cNvPr id="21635" name="Rectangle 33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6" name="Rectangle 334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8025" name="Group 335"/>
            <p:cNvGrpSpPr>
              <a:grpSpLocks/>
            </p:cNvGrpSpPr>
            <p:nvPr/>
          </p:nvGrpSpPr>
          <p:grpSpPr bwMode="auto">
            <a:xfrm>
              <a:off x="4570" y="3745"/>
              <a:ext cx="1106" cy="62"/>
              <a:chOff x="4611" y="641"/>
              <a:chExt cx="1106" cy="62"/>
            </a:xfrm>
          </p:grpSpPr>
          <p:grpSp>
            <p:nvGrpSpPr>
              <p:cNvPr id="598026" name="Group 33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633" name="Oval 33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34" name="Oval 33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98027" name="Group 33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598028" name="Group 34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31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32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29" name="Group 34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9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30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30" name="Group 34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7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28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98031" name="Group 34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598032" name="Group 35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2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23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33" name="Group 35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0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21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34" name="Group 35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18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9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98035" name="Group 35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598036" name="Group 36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13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4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37" name="Group 36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11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2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38" name="Group 36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9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0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98039" name="Group 36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598040" name="Group 37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4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5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41" name="Group 37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42" name="Group 37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0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1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98043" name="Group 37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598044" name="Group 38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595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6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45" name="Group 38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593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4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8046" name="Group 38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591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2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1553" name="Freeform 390"/>
            <p:cNvSpPr>
              <a:spLocks/>
            </p:cNvSpPr>
            <p:nvPr/>
          </p:nvSpPr>
          <p:spPr bwMode="auto">
            <a:xfrm>
              <a:off x="4429" y="2908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grpSp>
          <p:nvGrpSpPr>
            <p:cNvPr id="598047" name="Group 391"/>
            <p:cNvGrpSpPr>
              <a:grpSpLocks/>
            </p:cNvGrpSpPr>
            <p:nvPr/>
          </p:nvGrpSpPr>
          <p:grpSpPr bwMode="auto">
            <a:xfrm>
              <a:off x="4695" y="3294"/>
              <a:ext cx="507" cy="339"/>
              <a:chOff x="3859" y="3793"/>
              <a:chExt cx="507" cy="339"/>
            </a:xfrm>
          </p:grpSpPr>
          <p:sp>
            <p:nvSpPr>
              <p:cNvPr id="21574" name="Rectangle 392"/>
              <p:cNvSpPr>
                <a:spLocks noChangeArrowheads="1"/>
              </p:cNvSpPr>
              <p:nvPr/>
            </p:nvSpPr>
            <p:spPr bwMode="auto">
              <a:xfrm>
                <a:off x="3863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C</a:t>
                </a:r>
                <a:endParaRPr lang="en-US"/>
              </a:p>
            </p:txBody>
          </p:sp>
          <p:sp>
            <p:nvSpPr>
              <p:cNvPr id="21575" name="Rectangle 393"/>
              <p:cNvSpPr>
                <a:spLocks noChangeArrowheads="1"/>
              </p:cNvSpPr>
              <p:nvPr/>
            </p:nvSpPr>
            <p:spPr bwMode="auto">
              <a:xfrm>
                <a:off x="4053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H</a:t>
                </a:r>
                <a:endParaRPr lang="en-US"/>
              </a:p>
            </p:txBody>
          </p:sp>
          <p:sp>
            <p:nvSpPr>
              <p:cNvPr id="21576" name="Rectangle 394"/>
              <p:cNvSpPr>
                <a:spLocks noChangeArrowheads="1"/>
              </p:cNvSpPr>
              <p:nvPr/>
            </p:nvSpPr>
            <p:spPr bwMode="auto">
              <a:xfrm>
                <a:off x="4148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N</a:t>
                </a:r>
                <a:endParaRPr lang="en-US"/>
              </a:p>
            </p:txBody>
          </p:sp>
          <p:sp>
            <p:nvSpPr>
              <p:cNvPr id="21577" name="Rectangle 395"/>
              <p:cNvSpPr>
                <a:spLocks noChangeArrowheads="1"/>
              </p:cNvSpPr>
              <p:nvPr/>
            </p:nvSpPr>
            <p:spPr bwMode="auto">
              <a:xfrm>
                <a:off x="3859" y="3793"/>
                <a:ext cx="10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O</a:t>
                </a:r>
                <a:endParaRPr lang="en-US"/>
              </a:p>
            </p:txBody>
          </p:sp>
          <p:sp>
            <p:nvSpPr>
              <p:cNvPr id="21578" name="Line 396"/>
              <p:cNvSpPr>
                <a:spLocks noChangeShapeType="1"/>
              </p:cNvSpPr>
              <p:nvPr/>
            </p:nvSpPr>
            <p:spPr bwMode="auto">
              <a:xfrm flipH="1">
                <a:off x="4234" y="4042"/>
                <a:ext cx="132" cy="1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9" name="Line 397"/>
              <p:cNvSpPr>
                <a:spLocks noChangeShapeType="1"/>
              </p:cNvSpPr>
              <p:nvPr/>
            </p:nvSpPr>
            <p:spPr bwMode="auto">
              <a:xfrm flipH="1">
                <a:off x="3966" y="4042"/>
                <a:ext cx="77" cy="1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0" name="Line 398"/>
              <p:cNvSpPr>
                <a:spLocks noChangeShapeType="1"/>
              </p:cNvSpPr>
              <p:nvPr/>
            </p:nvSpPr>
            <p:spPr bwMode="auto">
              <a:xfrm flipV="1">
                <a:off x="3920" y="3937"/>
                <a:ext cx="1" cy="55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1" name="Line 399"/>
              <p:cNvSpPr>
                <a:spLocks noChangeShapeType="1"/>
              </p:cNvSpPr>
              <p:nvPr/>
            </p:nvSpPr>
            <p:spPr bwMode="auto">
              <a:xfrm flipV="1">
                <a:off x="3893" y="3937"/>
                <a:ext cx="1" cy="55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68" name="Group 400"/>
            <p:cNvGrpSpPr>
              <a:grpSpLocks/>
            </p:cNvGrpSpPr>
            <p:nvPr/>
          </p:nvGrpSpPr>
          <p:grpSpPr bwMode="auto">
            <a:xfrm>
              <a:off x="4616" y="3287"/>
              <a:ext cx="994" cy="430"/>
              <a:chOff x="4604" y="3287"/>
              <a:chExt cx="994" cy="430"/>
            </a:xfrm>
          </p:grpSpPr>
          <p:sp>
            <p:nvSpPr>
              <p:cNvPr id="21557" name="Line 401"/>
              <p:cNvSpPr>
                <a:spLocks noChangeShapeType="1"/>
              </p:cNvSpPr>
              <p:nvPr/>
            </p:nvSpPr>
            <p:spPr bwMode="auto">
              <a:xfrm>
                <a:off x="5183" y="3536"/>
                <a:ext cx="104" cy="18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8" name="Line 402"/>
              <p:cNvSpPr>
                <a:spLocks noChangeShapeType="1"/>
              </p:cNvSpPr>
              <p:nvPr/>
            </p:nvSpPr>
            <p:spPr bwMode="auto">
              <a:xfrm flipH="1">
                <a:off x="5183" y="3357"/>
                <a:ext cx="104" cy="1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9" name="Line 403"/>
              <p:cNvSpPr>
                <a:spLocks noChangeShapeType="1"/>
              </p:cNvSpPr>
              <p:nvPr/>
            </p:nvSpPr>
            <p:spPr bwMode="auto">
              <a:xfrm flipH="1">
                <a:off x="5287" y="3357"/>
                <a:ext cx="208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0" name="Line 404"/>
              <p:cNvSpPr>
                <a:spLocks noChangeShapeType="1"/>
              </p:cNvSpPr>
              <p:nvPr/>
            </p:nvSpPr>
            <p:spPr bwMode="auto">
              <a:xfrm flipH="1" flipV="1">
                <a:off x="5495" y="3357"/>
                <a:ext cx="103" cy="1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1" name="Line 405"/>
              <p:cNvSpPr>
                <a:spLocks noChangeShapeType="1"/>
              </p:cNvSpPr>
              <p:nvPr/>
            </p:nvSpPr>
            <p:spPr bwMode="auto">
              <a:xfrm flipV="1">
                <a:off x="5495" y="3536"/>
                <a:ext cx="103" cy="18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2" name="Line 406"/>
              <p:cNvSpPr>
                <a:spLocks noChangeShapeType="1"/>
              </p:cNvSpPr>
              <p:nvPr/>
            </p:nvSpPr>
            <p:spPr bwMode="auto">
              <a:xfrm>
                <a:off x="5287" y="3716"/>
                <a:ext cx="208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3" name="Line 407"/>
              <p:cNvSpPr>
                <a:spLocks noChangeShapeType="1"/>
              </p:cNvSpPr>
              <p:nvPr/>
            </p:nvSpPr>
            <p:spPr bwMode="auto">
              <a:xfrm>
                <a:off x="4864" y="3624"/>
                <a:ext cx="87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Rectangle 408"/>
              <p:cNvSpPr>
                <a:spLocks noChangeArrowheads="1"/>
              </p:cNvSpPr>
              <p:nvPr/>
            </p:nvSpPr>
            <p:spPr bwMode="auto">
              <a:xfrm>
                <a:off x="4680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C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5" name="Rectangle 409"/>
              <p:cNvSpPr>
                <a:spLocks noChangeArrowheads="1"/>
              </p:cNvSpPr>
              <p:nvPr/>
            </p:nvSpPr>
            <p:spPr bwMode="auto">
              <a:xfrm>
                <a:off x="4870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H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6" name="Rectangle 410"/>
              <p:cNvSpPr>
                <a:spLocks noChangeArrowheads="1"/>
              </p:cNvSpPr>
              <p:nvPr/>
            </p:nvSpPr>
            <p:spPr bwMode="auto">
              <a:xfrm>
                <a:off x="4965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N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7" name="Rectangle 411"/>
              <p:cNvSpPr>
                <a:spLocks noChangeArrowheads="1"/>
              </p:cNvSpPr>
              <p:nvPr/>
            </p:nvSpPr>
            <p:spPr bwMode="auto">
              <a:xfrm>
                <a:off x="4676" y="3287"/>
                <a:ext cx="10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O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8" name="Line 412"/>
              <p:cNvSpPr>
                <a:spLocks noChangeShapeType="1"/>
              </p:cNvSpPr>
              <p:nvPr/>
            </p:nvSpPr>
            <p:spPr bwMode="auto">
              <a:xfrm flipH="1">
                <a:off x="5051" y="3536"/>
                <a:ext cx="132" cy="1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9" name="Line 413"/>
              <p:cNvSpPr>
                <a:spLocks noChangeShapeType="1"/>
              </p:cNvSpPr>
              <p:nvPr/>
            </p:nvSpPr>
            <p:spPr bwMode="auto">
              <a:xfrm flipH="1">
                <a:off x="4783" y="3536"/>
                <a:ext cx="77" cy="1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0" name="Line 414"/>
              <p:cNvSpPr>
                <a:spLocks noChangeShapeType="1"/>
              </p:cNvSpPr>
              <p:nvPr/>
            </p:nvSpPr>
            <p:spPr bwMode="auto">
              <a:xfrm flipV="1">
                <a:off x="4737" y="3431"/>
                <a:ext cx="1" cy="55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1" name="Line 415"/>
              <p:cNvSpPr>
                <a:spLocks noChangeShapeType="1"/>
              </p:cNvSpPr>
              <p:nvPr/>
            </p:nvSpPr>
            <p:spPr bwMode="auto">
              <a:xfrm flipV="1">
                <a:off x="4710" y="3431"/>
                <a:ext cx="1" cy="55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2" name="Line 416"/>
              <p:cNvSpPr>
                <a:spLocks noChangeShapeType="1"/>
              </p:cNvSpPr>
              <p:nvPr/>
            </p:nvSpPr>
            <p:spPr bwMode="auto">
              <a:xfrm flipH="1">
                <a:off x="4604" y="3536"/>
                <a:ext cx="67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3" name="Oval 417"/>
              <p:cNvSpPr>
                <a:spLocks noChangeArrowheads="1"/>
              </p:cNvSpPr>
              <p:nvPr/>
            </p:nvSpPr>
            <p:spPr bwMode="auto">
              <a:xfrm>
                <a:off x="5266" y="3411"/>
                <a:ext cx="250" cy="250"/>
              </a:xfrm>
              <a:prstGeom prst="ellipse">
                <a:avLst/>
              </a:prstGeom>
              <a:noFill/>
              <a:ln w="269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56" name="Freeform 418"/>
            <p:cNvSpPr>
              <a:spLocks/>
            </p:cNvSpPr>
            <p:nvPr/>
          </p:nvSpPr>
          <p:spPr bwMode="auto">
            <a:xfrm>
              <a:off x="5564" y="2886"/>
              <a:ext cx="174" cy="1225"/>
            </a:xfrm>
            <a:custGeom>
              <a:avLst/>
              <a:gdLst>
                <a:gd name="T0" fmla="*/ 15 w 174"/>
                <a:gd name="T1" fmla="*/ 188 h 1330"/>
                <a:gd name="T2" fmla="*/ 60 w 174"/>
                <a:gd name="T3" fmla="*/ 564 h 1330"/>
                <a:gd name="T4" fmla="*/ 15 w 174"/>
                <a:gd name="T5" fmla="*/ 898 h 1330"/>
                <a:gd name="T6" fmla="*/ 60 w 174"/>
                <a:gd name="T7" fmla="*/ 1107 h 1330"/>
                <a:gd name="T8" fmla="*/ 151 w 174"/>
                <a:gd name="T9" fmla="*/ 1065 h 1330"/>
                <a:gd name="T10" fmla="*/ 151 w 174"/>
                <a:gd name="T11" fmla="*/ 146 h 1330"/>
                <a:gd name="T12" fmla="*/ 15 w 174"/>
                <a:gd name="T13" fmla="*/ 188 h 13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4"/>
                <a:gd name="T22" fmla="*/ 0 h 1330"/>
                <a:gd name="T23" fmla="*/ 174 w 174"/>
                <a:gd name="T24" fmla="*/ 1330 h 13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4" h="1330">
                  <a:moveTo>
                    <a:pt x="15" y="204"/>
                  </a:moveTo>
                  <a:cubicBezTo>
                    <a:pt x="0" y="279"/>
                    <a:pt x="60" y="484"/>
                    <a:pt x="60" y="612"/>
                  </a:cubicBezTo>
                  <a:cubicBezTo>
                    <a:pt x="60" y="740"/>
                    <a:pt x="15" y="877"/>
                    <a:pt x="15" y="975"/>
                  </a:cubicBezTo>
                  <a:cubicBezTo>
                    <a:pt x="15" y="1073"/>
                    <a:pt x="37" y="1172"/>
                    <a:pt x="60" y="1202"/>
                  </a:cubicBezTo>
                  <a:cubicBezTo>
                    <a:pt x="83" y="1232"/>
                    <a:pt x="136" y="1330"/>
                    <a:pt x="151" y="1156"/>
                  </a:cubicBezTo>
                  <a:cubicBezTo>
                    <a:pt x="166" y="982"/>
                    <a:pt x="174" y="318"/>
                    <a:pt x="151" y="159"/>
                  </a:cubicBezTo>
                  <a:cubicBezTo>
                    <a:pt x="128" y="0"/>
                    <a:pt x="30" y="129"/>
                    <a:pt x="15" y="2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sp>
        <p:nvSpPr>
          <p:cNvPr id="21516" name="Text Box 420"/>
          <p:cNvSpPr txBox="1">
            <a:spLocks noChangeArrowheads="1"/>
          </p:cNvSpPr>
          <p:nvPr/>
        </p:nvSpPr>
        <p:spPr bwMode="auto">
          <a:xfrm>
            <a:off x="2298700" y="5400675"/>
            <a:ext cx="987425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pPr algn="ctr"/>
            <a:r>
              <a:rPr lang="de-DE">
                <a:solidFill>
                  <a:srgbClr val="008000"/>
                </a:solidFill>
              </a:rPr>
              <a:t>Adhesion</a:t>
            </a:r>
          </a:p>
        </p:txBody>
      </p:sp>
      <p:sp>
        <p:nvSpPr>
          <p:cNvPr id="21517" name="Oval 421"/>
          <p:cNvSpPr>
            <a:spLocks noChangeArrowheads="1"/>
          </p:cNvSpPr>
          <p:nvPr/>
        </p:nvSpPr>
        <p:spPr bwMode="auto">
          <a:xfrm>
            <a:off x="2016125" y="4316413"/>
            <a:ext cx="1552575" cy="1857375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21769" name="Group 574"/>
          <p:cNvGrpSpPr>
            <a:grpSpLocks/>
          </p:cNvGrpSpPr>
          <p:nvPr/>
        </p:nvGrpSpPr>
        <p:grpSpPr bwMode="auto">
          <a:xfrm>
            <a:off x="7934325" y="3068638"/>
            <a:ext cx="382588" cy="658812"/>
            <a:chOff x="4967" y="1933"/>
            <a:chExt cx="241" cy="415"/>
          </a:xfrm>
        </p:grpSpPr>
        <p:grpSp>
          <p:nvGrpSpPr>
            <p:cNvPr id="21770" name="Group 575"/>
            <p:cNvGrpSpPr>
              <a:grpSpLocks/>
            </p:cNvGrpSpPr>
            <p:nvPr/>
          </p:nvGrpSpPr>
          <p:grpSpPr bwMode="auto">
            <a:xfrm>
              <a:off x="4981" y="1940"/>
              <a:ext cx="227" cy="408"/>
              <a:chOff x="4649" y="3022"/>
              <a:chExt cx="227" cy="907"/>
            </a:xfrm>
          </p:grpSpPr>
          <p:sp>
            <p:nvSpPr>
              <p:cNvPr id="21536" name="Line 576"/>
              <p:cNvSpPr>
                <a:spLocks noChangeShapeType="1"/>
              </p:cNvSpPr>
              <p:nvPr/>
            </p:nvSpPr>
            <p:spPr bwMode="auto">
              <a:xfrm>
                <a:off x="4785" y="302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7" name="Line 577"/>
              <p:cNvSpPr>
                <a:spLocks noChangeShapeType="1"/>
              </p:cNvSpPr>
              <p:nvPr/>
            </p:nvSpPr>
            <p:spPr bwMode="auto">
              <a:xfrm>
                <a:off x="4785" y="315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Line 578"/>
              <p:cNvSpPr>
                <a:spLocks noChangeShapeType="1"/>
              </p:cNvSpPr>
              <p:nvPr/>
            </p:nvSpPr>
            <p:spPr bwMode="auto">
              <a:xfrm flipH="1">
                <a:off x="4649" y="3203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Line 579"/>
              <p:cNvSpPr>
                <a:spLocks noChangeShapeType="1"/>
              </p:cNvSpPr>
              <p:nvPr/>
            </p:nvSpPr>
            <p:spPr bwMode="auto">
              <a:xfrm>
                <a:off x="4649" y="3294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0" name="Line 580"/>
              <p:cNvSpPr>
                <a:spLocks noChangeShapeType="1"/>
              </p:cNvSpPr>
              <p:nvPr/>
            </p:nvSpPr>
            <p:spPr bwMode="auto">
              <a:xfrm flipH="1">
                <a:off x="4649" y="3385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1" name="Line 581"/>
              <p:cNvSpPr>
                <a:spLocks noChangeShapeType="1"/>
              </p:cNvSpPr>
              <p:nvPr/>
            </p:nvSpPr>
            <p:spPr bwMode="auto">
              <a:xfrm>
                <a:off x="4649" y="347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2" name="Line 582"/>
              <p:cNvSpPr>
                <a:spLocks noChangeShapeType="1"/>
              </p:cNvSpPr>
              <p:nvPr/>
            </p:nvSpPr>
            <p:spPr bwMode="auto">
              <a:xfrm flipH="1">
                <a:off x="4649" y="356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3" name="Line 583"/>
              <p:cNvSpPr>
                <a:spLocks noChangeShapeType="1"/>
              </p:cNvSpPr>
              <p:nvPr/>
            </p:nvSpPr>
            <p:spPr bwMode="auto">
              <a:xfrm>
                <a:off x="4649" y="3657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4" name="Line 584"/>
              <p:cNvSpPr>
                <a:spLocks noChangeShapeType="1"/>
              </p:cNvSpPr>
              <p:nvPr/>
            </p:nvSpPr>
            <p:spPr bwMode="auto">
              <a:xfrm flipV="1">
                <a:off x="4785" y="374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5" name="Line 585"/>
              <p:cNvSpPr>
                <a:spLocks noChangeShapeType="1"/>
              </p:cNvSpPr>
              <p:nvPr/>
            </p:nvSpPr>
            <p:spPr bwMode="auto">
              <a:xfrm>
                <a:off x="4785" y="379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71" name="Group 586"/>
            <p:cNvGrpSpPr>
              <a:grpSpLocks/>
            </p:cNvGrpSpPr>
            <p:nvPr/>
          </p:nvGrpSpPr>
          <p:grpSpPr bwMode="auto">
            <a:xfrm>
              <a:off x="4967" y="1933"/>
              <a:ext cx="227" cy="408"/>
              <a:chOff x="4649" y="3022"/>
              <a:chExt cx="227" cy="907"/>
            </a:xfrm>
          </p:grpSpPr>
          <p:sp>
            <p:nvSpPr>
              <p:cNvPr id="21526" name="Line 587"/>
              <p:cNvSpPr>
                <a:spLocks noChangeShapeType="1"/>
              </p:cNvSpPr>
              <p:nvPr/>
            </p:nvSpPr>
            <p:spPr bwMode="auto">
              <a:xfrm>
                <a:off x="4785" y="302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588"/>
              <p:cNvSpPr>
                <a:spLocks noChangeShapeType="1"/>
              </p:cNvSpPr>
              <p:nvPr/>
            </p:nvSpPr>
            <p:spPr bwMode="auto">
              <a:xfrm>
                <a:off x="4785" y="315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589"/>
              <p:cNvSpPr>
                <a:spLocks noChangeShapeType="1"/>
              </p:cNvSpPr>
              <p:nvPr/>
            </p:nvSpPr>
            <p:spPr bwMode="auto">
              <a:xfrm flipH="1">
                <a:off x="4649" y="3203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590"/>
              <p:cNvSpPr>
                <a:spLocks noChangeShapeType="1"/>
              </p:cNvSpPr>
              <p:nvPr/>
            </p:nvSpPr>
            <p:spPr bwMode="auto">
              <a:xfrm>
                <a:off x="4649" y="3294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591"/>
              <p:cNvSpPr>
                <a:spLocks noChangeShapeType="1"/>
              </p:cNvSpPr>
              <p:nvPr/>
            </p:nvSpPr>
            <p:spPr bwMode="auto">
              <a:xfrm flipH="1">
                <a:off x="4649" y="3385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592"/>
              <p:cNvSpPr>
                <a:spLocks noChangeShapeType="1"/>
              </p:cNvSpPr>
              <p:nvPr/>
            </p:nvSpPr>
            <p:spPr bwMode="auto">
              <a:xfrm>
                <a:off x="4649" y="347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Line 593"/>
              <p:cNvSpPr>
                <a:spLocks noChangeShapeType="1"/>
              </p:cNvSpPr>
              <p:nvPr/>
            </p:nvSpPr>
            <p:spPr bwMode="auto">
              <a:xfrm flipH="1">
                <a:off x="4649" y="356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Line 594"/>
              <p:cNvSpPr>
                <a:spLocks noChangeShapeType="1"/>
              </p:cNvSpPr>
              <p:nvPr/>
            </p:nvSpPr>
            <p:spPr bwMode="auto">
              <a:xfrm>
                <a:off x="4649" y="3657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Line 595"/>
              <p:cNvSpPr>
                <a:spLocks noChangeShapeType="1"/>
              </p:cNvSpPr>
              <p:nvPr/>
            </p:nvSpPr>
            <p:spPr bwMode="auto">
              <a:xfrm flipV="1">
                <a:off x="4785" y="374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5" name="Line 596"/>
              <p:cNvSpPr>
                <a:spLocks noChangeShapeType="1"/>
              </p:cNvSpPr>
              <p:nvPr/>
            </p:nvSpPr>
            <p:spPr bwMode="auto">
              <a:xfrm>
                <a:off x="4785" y="379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519" name="Rectangle 597"/>
          <p:cNvSpPr>
            <a:spLocks noChangeArrowheads="1"/>
          </p:cNvSpPr>
          <p:nvPr/>
        </p:nvSpPr>
        <p:spPr bwMode="auto">
          <a:xfrm>
            <a:off x="7092950" y="620713"/>
            <a:ext cx="2051050" cy="41036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grpSp>
        <p:nvGrpSpPr>
          <p:cNvPr id="21772" name="Group 736"/>
          <p:cNvGrpSpPr>
            <a:grpSpLocks/>
          </p:cNvGrpSpPr>
          <p:nvPr/>
        </p:nvGrpSpPr>
        <p:grpSpPr bwMode="auto">
          <a:xfrm>
            <a:off x="0" y="1774825"/>
            <a:ext cx="1547813" cy="400050"/>
            <a:chOff x="0" y="1084"/>
            <a:chExt cx="975" cy="252"/>
          </a:xfrm>
        </p:grpSpPr>
        <p:sp>
          <p:nvSpPr>
            <p:cNvPr id="21522" name="Text Box 737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1523" name="Rectangle 738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45" name="Straight Arrow Connector 444"/>
          <p:cNvCxnSpPr/>
          <p:nvPr/>
        </p:nvCxnSpPr>
        <p:spPr>
          <a:xfrm rot="5400000">
            <a:off x="2860158" y="3413051"/>
            <a:ext cx="1063256" cy="8718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6" name="Picture 445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36613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Mechanisms operative during pressing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Predicting internal conditions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need to quantify adhesion </a:t>
            </a:r>
            <a:r>
              <a:rPr lang="de-DE" sz="2400" b="1" dirty="0" smtClean="0">
                <a:solidFill>
                  <a:schemeClr val="tx2"/>
                </a:solidFill>
              </a:rPr>
              <a:t>dynamics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3200" b="1" dirty="0" smtClean="0">
                <a:solidFill>
                  <a:srgbClr val="FF0000"/>
                </a:solidFill>
              </a:rPr>
              <a:t>The ABES approach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Adhesion in space and time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Implications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What we will discuss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Continuous hot press</a:t>
            </a:r>
            <a:br>
              <a:rPr lang="en-US" smtClean="0"/>
            </a:br>
            <a:r>
              <a:rPr lang="en-US" sz="1800" b="0" smtClean="0"/>
              <a:t>for wood-based panels</a:t>
            </a:r>
            <a:endParaRPr lang="en-US" b="0" smtClean="0"/>
          </a:p>
        </p:txBody>
      </p:sp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1641475" y="1771650"/>
            <a:ext cx="7394575" cy="3744913"/>
            <a:chOff x="1034" y="1162"/>
            <a:chExt cx="4658" cy="2359"/>
          </a:xfrm>
        </p:grpSpPr>
        <p:pic>
          <p:nvPicPr>
            <p:cNvPr id="728071" name="Picture 7" descr="Contipress - Wide Side View (zusammen)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4" y="1162"/>
              <a:ext cx="4658" cy="1649"/>
            </a:xfrm>
            <a:prstGeom prst="rect">
              <a:avLst/>
            </a:prstGeom>
            <a:noFill/>
            <a:effectLst>
              <a:outerShdw dist="71842" dir="2700000" algn="ctr" rotWithShape="0">
                <a:schemeClr val="tx1"/>
              </a:outerShdw>
            </a:effectLst>
          </p:spPr>
        </p:pic>
        <p:grpSp>
          <p:nvGrpSpPr>
            <p:cNvPr id="17417" name="Group 8"/>
            <p:cNvGrpSpPr>
              <a:grpSpLocks/>
            </p:cNvGrpSpPr>
            <p:nvPr/>
          </p:nvGrpSpPr>
          <p:grpSpPr bwMode="auto">
            <a:xfrm>
              <a:off x="3264" y="1805"/>
              <a:ext cx="1992" cy="1716"/>
              <a:chOff x="3264" y="2124"/>
              <a:chExt cx="1992" cy="1716"/>
            </a:xfrm>
          </p:grpSpPr>
          <p:sp>
            <p:nvSpPr>
              <p:cNvPr id="17418" name="Oval 9"/>
              <p:cNvSpPr>
                <a:spLocks noChangeArrowheads="1"/>
              </p:cNvSpPr>
              <p:nvPr/>
            </p:nvSpPr>
            <p:spPr bwMode="auto">
              <a:xfrm>
                <a:off x="3264" y="3696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19" name="Oval 10"/>
              <p:cNvSpPr>
                <a:spLocks noChangeArrowheads="1"/>
              </p:cNvSpPr>
              <p:nvPr/>
            </p:nvSpPr>
            <p:spPr bwMode="auto">
              <a:xfrm>
                <a:off x="4152" y="2148"/>
                <a:ext cx="1104" cy="110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0" name="Rectangle 11" descr="Kork"/>
              <p:cNvSpPr>
                <a:spLocks noChangeArrowheads="1"/>
              </p:cNvSpPr>
              <p:nvPr/>
            </p:nvSpPr>
            <p:spPr bwMode="auto">
              <a:xfrm>
                <a:off x="4152" y="2532"/>
                <a:ext cx="1104" cy="384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40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21" name="Line 12"/>
              <p:cNvSpPr>
                <a:spLocks noChangeShapeType="1"/>
              </p:cNvSpPr>
              <p:nvPr/>
            </p:nvSpPr>
            <p:spPr bwMode="auto">
              <a:xfrm flipH="1">
                <a:off x="3312" y="3012"/>
                <a:ext cx="960" cy="768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2" name="Line 13"/>
              <p:cNvSpPr>
                <a:spLocks noChangeShapeType="1"/>
              </p:cNvSpPr>
              <p:nvPr/>
            </p:nvSpPr>
            <p:spPr bwMode="auto">
              <a:xfrm flipH="1">
                <a:off x="3312" y="2976"/>
                <a:ext cx="960" cy="76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Line 14"/>
              <p:cNvSpPr>
                <a:spLocks noChangeShapeType="1"/>
              </p:cNvSpPr>
              <p:nvPr/>
            </p:nvSpPr>
            <p:spPr bwMode="auto">
              <a:xfrm>
                <a:off x="4248" y="2436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424" name="Group 15"/>
              <p:cNvGrpSpPr>
                <a:grpSpLocks/>
              </p:cNvGrpSpPr>
              <p:nvPr/>
            </p:nvGrpSpPr>
            <p:grpSpPr bwMode="auto">
              <a:xfrm>
                <a:off x="4224" y="2916"/>
                <a:ext cx="960" cy="96"/>
                <a:chOff x="4032" y="2736"/>
                <a:chExt cx="960" cy="96"/>
              </a:xfrm>
            </p:grpSpPr>
            <p:sp>
              <p:nvSpPr>
                <p:cNvPr id="17442" name="Oval 16"/>
                <p:cNvSpPr>
                  <a:spLocks noChangeArrowheads="1"/>
                </p:cNvSpPr>
                <p:nvPr/>
              </p:nvSpPr>
              <p:spPr bwMode="auto">
                <a:xfrm>
                  <a:off x="4032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3" name="Oval 17"/>
                <p:cNvSpPr>
                  <a:spLocks noChangeArrowheads="1"/>
                </p:cNvSpPr>
                <p:nvPr/>
              </p:nvSpPr>
              <p:spPr bwMode="auto">
                <a:xfrm>
                  <a:off x="4128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4" name="Oval 18"/>
                <p:cNvSpPr>
                  <a:spLocks noChangeArrowheads="1"/>
                </p:cNvSpPr>
                <p:nvPr/>
              </p:nvSpPr>
              <p:spPr bwMode="auto">
                <a:xfrm>
                  <a:off x="4224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5" name="Oval 19"/>
                <p:cNvSpPr>
                  <a:spLocks noChangeArrowheads="1"/>
                </p:cNvSpPr>
                <p:nvPr/>
              </p:nvSpPr>
              <p:spPr bwMode="auto">
                <a:xfrm>
                  <a:off x="4320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6" name="Oval 20"/>
                <p:cNvSpPr>
                  <a:spLocks noChangeArrowheads="1"/>
                </p:cNvSpPr>
                <p:nvPr/>
              </p:nvSpPr>
              <p:spPr bwMode="auto">
                <a:xfrm>
                  <a:off x="4416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7" name="Oval 21"/>
                <p:cNvSpPr>
                  <a:spLocks noChangeArrowheads="1"/>
                </p:cNvSpPr>
                <p:nvPr/>
              </p:nvSpPr>
              <p:spPr bwMode="auto">
                <a:xfrm>
                  <a:off x="4512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8" name="Oval 22"/>
                <p:cNvSpPr>
                  <a:spLocks noChangeArrowheads="1"/>
                </p:cNvSpPr>
                <p:nvPr/>
              </p:nvSpPr>
              <p:spPr bwMode="auto">
                <a:xfrm>
                  <a:off x="4608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9" name="Oval 23"/>
                <p:cNvSpPr>
                  <a:spLocks noChangeArrowheads="1"/>
                </p:cNvSpPr>
                <p:nvPr/>
              </p:nvSpPr>
              <p:spPr bwMode="auto">
                <a:xfrm>
                  <a:off x="4704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0" name="Oval 24"/>
                <p:cNvSpPr>
                  <a:spLocks noChangeArrowheads="1"/>
                </p:cNvSpPr>
                <p:nvPr/>
              </p:nvSpPr>
              <p:spPr bwMode="auto">
                <a:xfrm>
                  <a:off x="4800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1" name="Oval 25"/>
                <p:cNvSpPr>
                  <a:spLocks noChangeArrowheads="1"/>
                </p:cNvSpPr>
                <p:nvPr/>
              </p:nvSpPr>
              <p:spPr bwMode="auto">
                <a:xfrm>
                  <a:off x="4896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2" name="Line 26"/>
                <p:cNvSpPr>
                  <a:spLocks noChangeShapeType="1"/>
                </p:cNvSpPr>
                <p:nvPr/>
              </p:nvSpPr>
              <p:spPr bwMode="auto">
                <a:xfrm>
                  <a:off x="4032" y="2832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425" name="Group 27"/>
              <p:cNvGrpSpPr>
                <a:grpSpLocks/>
              </p:cNvGrpSpPr>
              <p:nvPr/>
            </p:nvGrpSpPr>
            <p:grpSpPr bwMode="auto">
              <a:xfrm>
                <a:off x="4176" y="2436"/>
                <a:ext cx="1056" cy="96"/>
                <a:chOff x="3936" y="2256"/>
                <a:chExt cx="1056" cy="96"/>
              </a:xfrm>
            </p:grpSpPr>
            <p:grpSp>
              <p:nvGrpSpPr>
                <p:cNvPr id="17430" name="Group 28"/>
                <p:cNvGrpSpPr>
                  <a:grpSpLocks/>
                </p:cNvGrpSpPr>
                <p:nvPr/>
              </p:nvGrpSpPr>
              <p:grpSpPr bwMode="auto">
                <a:xfrm>
                  <a:off x="4032" y="2256"/>
                  <a:ext cx="960" cy="96"/>
                  <a:chOff x="4032" y="2256"/>
                  <a:chExt cx="960" cy="96"/>
                </a:xfrm>
              </p:grpSpPr>
              <p:sp>
                <p:nvSpPr>
                  <p:cNvPr id="1743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320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8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9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40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4800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4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431" name="Oval 39"/>
                <p:cNvSpPr>
                  <a:spLocks noChangeArrowheads="1"/>
                </p:cNvSpPr>
                <p:nvPr/>
              </p:nvSpPr>
              <p:spPr bwMode="auto">
                <a:xfrm>
                  <a:off x="3936" y="225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426" name="Oval 40"/>
              <p:cNvSpPr>
                <a:spLocks noChangeArrowheads="1"/>
              </p:cNvSpPr>
              <p:nvPr/>
            </p:nvSpPr>
            <p:spPr bwMode="auto">
              <a:xfrm>
                <a:off x="4152" y="2148"/>
                <a:ext cx="1104" cy="1104"/>
              </a:xfrm>
              <a:prstGeom prst="ellips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7" name="Oval 41"/>
              <p:cNvSpPr>
                <a:spLocks noChangeArrowheads="1"/>
              </p:cNvSpPr>
              <p:nvPr/>
            </p:nvSpPr>
            <p:spPr bwMode="auto">
              <a:xfrm>
                <a:off x="4128" y="2124"/>
                <a:ext cx="1104" cy="1104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8" name="Text Box 42"/>
              <p:cNvSpPr txBox="1">
                <a:spLocks noChangeArrowheads="1"/>
              </p:cNvSpPr>
              <p:nvPr/>
            </p:nvSpPr>
            <p:spPr bwMode="auto">
              <a:xfrm>
                <a:off x="4574" y="2510"/>
                <a:ext cx="1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728107" name="Text Box 43"/>
              <p:cNvSpPr txBox="1">
                <a:spLocks noChangeArrowheads="1"/>
              </p:cNvSpPr>
              <p:nvPr/>
            </p:nvSpPr>
            <p:spPr bwMode="auto">
              <a:xfrm>
                <a:off x="4536" y="2484"/>
                <a:ext cx="11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grpSp>
        <p:nvGrpSpPr>
          <p:cNvPr id="17412" name="Group 45"/>
          <p:cNvGrpSpPr>
            <a:grpSpLocks/>
          </p:cNvGrpSpPr>
          <p:nvPr/>
        </p:nvGrpSpPr>
        <p:grpSpPr bwMode="auto">
          <a:xfrm>
            <a:off x="0" y="1701800"/>
            <a:ext cx="1547813" cy="400050"/>
            <a:chOff x="0" y="1084"/>
            <a:chExt cx="975" cy="252"/>
          </a:xfrm>
        </p:grpSpPr>
        <p:sp>
          <p:nvSpPr>
            <p:cNvPr id="17414" name="Text Box 46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17415" name="Rectangle 47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5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DSCN5734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Automated Bonding Evaluation System (ABES)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33362"/>
            <a:ext cx="9144000" cy="1349376"/>
            <a:chOff x="0" y="389"/>
            <a:chExt cx="5760" cy="850"/>
          </a:xfrm>
        </p:grpSpPr>
        <p:sp>
          <p:nvSpPr>
            <p:cNvPr id="24580" name="Text Box 3"/>
            <p:cNvSpPr txBox="1">
              <a:spLocks noChangeArrowheads="1"/>
            </p:cNvSpPr>
            <p:nvPr/>
          </p:nvSpPr>
          <p:spPr bwMode="auto">
            <a:xfrm>
              <a:off x="271" y="389"/>
              <a:ext cx="53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0000CC"/>
                  </a:solidFill>
                </a:rPr>
                <a:t>The approach</a:t>
              </a:r>
            </a:p>
          </p:txBody>
        </p:sp>
        <p:sp>
          <p:nvSpPr>
            <p:cNvPr id="24581" name="Rectangle 4"/>
            <p:cNvSpPr>
              <a:spLocks noChangeArrowheads="1"/>
            </p:cNvSpPr>
            <p:nvPr/>
          </p:nvSpPr>
          <p:spPr bwMode="auto">
            <a:xfrm>
              <a:off x="1488" y="1095"/>
              <a:ext cx="2640" cy="14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1095"/>
              <a:ext cx="1728" cy="144"/>
              <a:chOff x="480" y="192"/>
              <a:chExt cx="2640" cy="144"/>
            </a:xfrm>
          </p:grpSpPr>
          <p:sp>
            <p:nvSpPr>
              <p:cNvPr id="24586" name="Rectangle 6"/>
              <p:cNvSpPr>
                <a:spLocks noChangeArrowheads="1"/>
              </p:cNvSpPr>
              <p:nvPr/>
            </p:nvSpPr>
            <p:spPr bwMode="auto">
              <a:xfrm>
                <a:off x="480" y="263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7" name="Rectangle 7"/>
              <p:cNvSpPr>
                <a:spLocks noChangeArrowheads="1"/>
              </p:cNvSpPr>
              <p:nvPr/>
            </p:nvSpPr>
            <p:spPr bwMode="auto">
              <a:xfrm>
                <a:off x="480" y="192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032" y="1095"/>
              <a:ext cx="1728" cy="144"/>
              <a:chOff x="480" y="1728"/>
              <a:chExt cx="1728" cy="144"/>
            </a:xfrm>
          </p:grpSpPr>
          <p:sp>
            <p:nvSpPr>
              <p:cNvPr id="24584" name="Rectangle 9"/>
              <p:cNvSpPr>
                <a:spLocks noChangeArrowheads="1"/>
              </p:cNvSpPr>
              <p:nvPr/>
            </p:nvSpPr>
            <p:spPr bwMode="auto">
              <a:xfrm flipH="1">
                <a:off x="480" y="1799"/>
                <a:ext cx="1728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5" name="Rectangle 10"/>
              <p:cNvSpPr>
                <a:spLocks noChangeArrowheads="1"/>
              </p:cNvSpPr>
              <p:nvPr/>
            </p:nvSpPr>
            <p:spPr bwMode="auto">
              <a:xfrm flipH="1">
                <a:off x="480" y="1728"/>
                <a:ext cx="1728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t="100000" r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1882058" y="1335754"/>
            <a:ext cx="68489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endParaRPr lang="en-US" sz="2400" dirty="0"/>
          </a:p>
          <a:p>
            <a:pPr marL="457200" indent="-457200">
              <a:buFontTx/>
              <a:buChar char="•"/>
            </a:pPr>
            <a:r>
              <a:rPr lang="en-US" sz="2000" dirty="0"/>
              <a:t>Form small </a:t>
            </a:r>
            <a:r>
              <a:rPr lang="en-US" sz="2000" dirty="0" smtClean="0"/>
              <a:t>tests </a:t>
            </a:r>
            <a:r>
              <a:rPr lang="en-US" sz="2000" dirty="0"/>
              <a:t>bond under </a:t>
            </a:r>
            <a:r>
              <a:rPr lang="en-US" sz="2000" dirty="0" smtClean="0"/>
              <a:t>controlled conditions</a:t>
            </a:r>
          </a:p>
          <a:p>
            <a:pPr marL="457200" indent="-457200">
              <a:buFontTx/>
              <a:buChar char="•"/>
            </a:pPr>
            <a:endParaRPr lang="en-US" sz="2000" dirty="0"/>
          </a:p>
          <a:p>
            <a:pPr marL="457200" indent="-457200">
              <a:buFontTx/>
              <a:buChar char="•"/>
            </a:pPr>
            <a:r>
              <a:rPr lang="en-US" sz="2000" dirty="0"/>
              <a:t>Affect rapid heating  to target </a:t>
            </a:r>
            <a:r>
              <a:rPr lang="en-US" sz="2000" dirty="0" smtClean="0"/>
              <a:t>temperatures</a:t>
            </a:r>
          </a:p>
          <a:p>
            <a:pPr marL="457200" indent="-457200">
              <a:buFontTx/>
              <a:buChar char="•"/>
            </a:pPr>
            <a:endParaRPr lang="en-US" sz="2000" dirty="0"/>
          </a:p>
          <a:p>
            <a:pPr marL="457200" indent="-457200">
              <a:buFontTx/>
              <a:buChar char="•"/>
            </a:pPr>
            <a:r>
              <a:rPr lang="en-US" sz="2000" dirty="0"/>
              <a:t>Test </a:t>
            </a:r>
            <a:r>
              <a:rPr lang="en-US" sz="2000" dirty="0" smtClean="0"/>
              <a:t>strength at </a:t>
            </a:r>
            <a:r>
              <a:rPr lang="en-US" sz="2000" dirty="0"/>
              <a:t>various stages of </a:t>
            </a:r>
            <a:r>
              <a:rPr lang="en-US" sz="2000" dirty="0" smtClean="0"/>
              <a:t>cure</a:t>
            </a:r>
          </a:p>
          <a:p>
            <a:pPr marL="457200" indent="-457200">
              <a:buFontTx/>
              <a:buChar char="•"/>
            </a:pPr>
            <a:endParaRPr lang="en-US" sz="2000" dirty="0"/>
          </a:p>
          <a:p>
            <a:pPr marL="457200" indent="-457200">
              <a:buFontTx/>
              <a:buChar char="•"/>
            </a:pPr>
            <a:r>
              <a:rPr lang="en-US" sz="2000" dirty="0"/>
              <a:t>Explore isothermal strength </a:t>
            </a:r>
            <a:r>
              <a:rPr lang="en-US" sz="2000" dirty="0" smtClean="0"/>
              <a:t>development</a:t>
            </a:r>
          </a:p>
          <a:p>
            <a:pPr marL="457200" indent="-457200">
              <a:buFontTx/>
              <a:buChar char="•"/>
            </a:pPr>
            <a:endParaRPr lang="en-US" sz="2000" dirty="0"/>
          </a:p>
          <a:p>
            <a:pPr marL="457200" indent="-457200">
              <a:buFontTx/>
              <a:buChar char="•"/>
            </a:pPr>
            <a:endParaRPr lang="en-US" sz="2000" dirty="0"/>
          </a:p>
        </p:txBody>
      </p:sp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4068555"/>
            <a:ext cx="5879575" cy="21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2743" y="493013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The bond pressing zone</a:t>
            </a:r>
            <a:endParaRPr lang="en-US" sz="1600" b="1" dirty="0">
              <a:solidFill>
                <a:srgbClr val="9933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25" y="1551398"/>
            <a:ext cx="6318132" cy="4688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2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5683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tretch>
            <a:fillRect/>
          </a:stretch>
        </p:blipFill>
        <p:spPr>
          <a:xfrm>
            <a:off x="2139879" y="1572802"/>
            <a:ext cx="6834597" cy="5125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0680" y="493013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Bond pulling at controlled rate</a:t>
            </a:r>
            <a:endParaRPr lang="en-US" sz="16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5682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rcRect l="3333"/>
          <a:stretch>
            <a:fillRect/>
          </a:stretch>
        </p:blipFill>
        <p:spPr>
          <a:xfrm>
            <a:off x="2367794" y="1599359"/>
            <a:ext cx="6426885" cy="4986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2743" y="493013"/>
            <a:ext cx="2858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Load measuring @ 2kHz</a:t>
            </a:r>
            <a:endParaRPr lang="en-US" sz="16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42" y="685800"/>
            <a:ext cx="7378557" cy="45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N3222.JPG"/>
          <p:cNvPicPr>
            <a:picLocks noChangeAspect="1"/>
          </p:cNvPicPr>
          <p:nvPr/>
        </p:nvPicPr>
        <p:blipFill>
          <a:blip r:embed="rId2" cstate="print">
            <a:lum/>
          </a:blip>
          <a:srcRect l="37909"/>
          <a:stretch>
            <a:fillRect/>
          </a:stretch>
        </p:blipFill>
        <p:spPr>
          <a:xfrm rot="10800000">
            <a:off x="5826773" y="1363983"/>
            <a:ext cx="1865586" cy="2253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0683" y="117959"/>
            <a:ext cx="5279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Sample cutting and Adhesive micro-spraying</a:t>
            </a:r>
            <a:endParaRPr lang="en-US" sz="2000" b="1" dirty="0">
              <a:solidFill>
                <a:srgbClr val="9933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pic>
        <p:nvPicPr>
          <p:cNvPr id="5" name="Picture 4" descr="DSCN3294.JPG"/>
          <p:cNvPicPr>
            <a:picLocks noChangeAspect="1"/>
          </p:cNvPicPr>
          <p:nvPr/>
        </p:nvPicPr>
        <p:blipFill>
          <a:blip r:embed="rId4" cstate="print">
            <a:lum/>
          </a:blip>
          <a:srcRect l="41299"/>
          <a:stretch>
            <a:fillRect/>
          </a:stretch>
        </p:blipFill>
        <p:spPr>
          <a:xfrm>
            <a:off x="5614001" y="3990336"/>
            <a:ext cx="2078358" cy="2655415"/>
          </a:xfrm>
          <a:prstGeom prst="rect">
            <a:avLst/>
          </a:prstGeom>
        </p:spPr>
      </p:pic>
      <p:pic>
        <p:nvPicPr>
          <p:cNvPr id="7" name="Picture 6" descr="DSCN3292.JPG"/>
          <p:cNvPicPr>
            <a:picLocks noChangeAspect="1"/>
          </p:cNvPicPr>
          <p:nvPr/>
        </p:nvPicPr>
        <p:blipFill>
          <a:blip r:embed="rId5" cstate="print">
            <a:lum/>
          </a:blip>
          <a:srcRect l="28592" r="22926"/>
          <a:stretch>
            <a:fillRect/>
          </a:stretch>
        </p:blipFill>
        <p:spPr>
          <a:xfrm>
            <a:off x="2198917" y="3990336"/>
            <a:ext cx="1785123" cy="2761539"/>
          </a:xfrm>
          <a:prstGeom prst="rect">
            <a:avLst/>
          </a:prstGeom>
        </p:spPr>
      </p:pic>
      <p:pic>
        <p:nvPicPr>
          <p:cNvPr id="8" name="Picture 7" descr="DSCN5337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2198917" y="1363983"/>
            <a:ext cx="2948435" cy="221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 typical test bond heating curve</a:t>
            </a:r>
            <a:br>
              <a:rPr lang="en-US" dirty="0" smtClean="0"/>
            </a:br>
            <a:r>
              <a:rPr lang="en-US" sz="2000" b="0" dirty="0" smtClean="0"/>
              <a:t>(here: for 110°C head setting)</a:t>
            </a:r>
          </a:p>
        </p:txBody>
      </p:sp>
      <p:grpSp>
        <p:nvGrpSpPr>
          <p:cNvPr id="35843" name="Group 53"/>
          <p:cNvGrpSpPr>
            <a:grpSpLocks/>
          </p:cNvGrpSpPr>
          <p:nvPr/>
        </p:nvGrpSpPr>
        <p:grpSpPr bwMode="auto">
          <a:xfrm>
            <a:off x="2066925" y="1222375"/>
            <a:ext cx="6238875" cy="4727575"/>
            <a:chOff x="1302" y="770"/>
            <a:chExt cx="3930" cy="2978"/>
          </a:xfrm>
        </p:grpSpPr>
        <p:grpSp>
          <p:nvGrpSpPr>
            <p:cNvPr id="35848" name="Group 7"/>
            <p:cNvGrpSpPr>
              <a:grpSpLocks/>
            </p:cNvGrpSpPr>
            <p:nvPr/>
          </p:nvGrpSpPr>
          <p:grpSpPr bwMode="auto">
            <a:xfrm>
              <a:off x="2085" y="970"/>
              <a:ext cx="2879" cy="2304"/>
              <a:chOff x="1584" y="768"/>
              <a:chExt cx="2879" cy="2304"/>
            </a:xfrm>
          </p:grpSpPr>
          <p:sp>
            <p:nvSpPr>
              <p:cNvPr id="35883" name="Line 8"/>
              <p:cNvSpPr>
                <a:spLocks noChangeShapeType="1"/>
              </p:cNvSpPr>
              <p:nvPr/>
            </p:nvSpPr>
            <p:spPr bwMode="auto">
              <a:xfrm>
                <a:off x="1584" y="768"/>
                <a:ext cx="0" cy="230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4" name="Line 9"/>
              <p:cNvSpPr>
                <a:spLocks noChangeShapeType="1"/>
              </p:cNvSpPr>
              <p:nvPr/>
            </p:nvSpPr>
            <p:spPr bwMode="auto">
              <a:xfrm>
                <a:off x="1584" y="3072"/>
                <a:ext cx="287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49" name="Group 11"/>
            <p:cNvGrpSpPr>
              <a:grpSpLocks/>
            </p:cNvGrpSpPr>
            <p:nvPr/>
          </p:nvGrpSpPr>
          <p:grpSpPr bwMode="auto">
            <a:xfrm>
              <a:off x="1909" y="1762"/>
              <a:ext cx="192" cy="384"/>
              <a:chOff x="1584" y="784"/>
              <a:chExt cx="192" cy="384"/>
            </a:xfrm>
          </p:grpSpPr>
          <p:sp>
            <p:nvSpPr>
              <p:cNvPr id="35881" name="Line 12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2" name="Line 13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50" name="Group 14"/>
            <p:cNvGrpSpPr>
              <a:grpSpLocks/>
            </p:cNvGrpSpPr>
            <p:nvPr/>
          </p:nvGrpSpPr>
          <p:grpSpPr bwMode="auto">
            <a:xfrm>
              <a:off x="1909" y="986"/>
              <a:ext cx="192" cy="384"/>
              <a:chOff x="1584" y="784"/>
              <a:chExt cx="192" cy="384"/>
            </a:xfrm>
          </p:grpSpPr>
          <p:sp>
            <p:nvSpPr>
              <p:cNvPr id="35879" name="Line 15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0" name="Line 16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51" name="Group 17"/>
            <p:cNvGrpSpPr>
              <a:grpSpLocks/>
            </p:cNvGrpSpPr>
            <p:nvPr/>
          </p:nvGrpSpPr>
          <p:grpSpPr bwMode="auto">
            <a:xfrm>
              <a:off x="1909" y="2586"/>
              <a:ext cx="192" cy="384"/>
              <a:chOff x="1584" y="784"/>
              <a:chExt cx="192" cy="384"/>
            </a:xfrm>
          </p:grpSpPr>
          <p:sp>
            <p:nvSpPr>
              <p:cNvPr id="35877" name="Line 18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8" name="Line 19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52" name="Text Box 20"/>
            <p:cNvSpPr txBox="1">
              <a:spLocks noChangeArrowheads="1"/>
            </p:cNvSpPr>
            <p:nvPr/>
          </p:nvSpPr>
          <p:spPr bwMode="auto">
            <a:xfrm>
              <a:off x="1753" y="3173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0</a:t>
              </a:r>
            </a:p>
          </p:txBody>
        </p:sp>
        <p:sp>
          <p:nvSpPr>
            <p:cNvPr id="35853" name="Text Box 21"/>
            <p:cNvSpPr txBox="1">
              <a:spLocks noChangeArrowheads="1"/>
            </p:cNvSpPr>
            <p:nvPr/>
          </p:nvSpPr>
          <p:spPr bwMode="auto">
            <a:xfrm>
              <a:off x="1681" y="2471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40</a:t>
              </a:r>
            </a:p>
          </p:txBody>
        </p:sp>
        <p:sp>
          <p:nvSpPr>
            <p:cNvPr id="35854" name="Text Box 22"/>
            <p:cNvSpPr txBox="1">
              <a:spLocks noChangeArrowheads="1"/>
            </p:cNvSpPr>
            <p:nvPr/>
          </p:nvSpPr>
          <p:spPr bwMode="auto">
            <a:xfrm>
              <a:off x="1681" y="2047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60</a:t>
              </a:r>
            </a:p>
          </p:txBody>
        </p:sp>
        <p:sp>
          <p:nvSpPr>
            <p:cNvPr id="35855" name="Text Box 23"/>
            <p:cNvSpPr txBox="1">
              <a:spLocks noChangeArrowheads="1"/>
            </p:cNvSpPr>
            <p:nvPr/>
          </p:nvSpPr>
          <p:spPr bwMode="auto">
            <a:xfrm>
              <a:off x="1681" y="1647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80</a:t>
              </a:r>
            </a:p>
          </p:txBody>
        </p:sp>
        <p:sp>
          <p:nvSpPr>
            <p:cNvPr id="35856" name="Text Box 24"/>
            <p:cNvSpPr txBox="1">
              <a:spLocks noChangeArrowheads="1"/>
            </p:cNvSpPr>
            <p:nvPr/>
          </p:nvSpPr>
          <p:spPr bwMode="auto">
            <a:xfrm>
              <a:off x="1601" y="1255"/>
              <a:ext cx="3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100</a:t>
              </a:r>
            </a:p>
          </p:txBody>
        </p:sp>
        <p:sp>
          <p:nvSpPr>
            <p:cNvPr id="35857" name="Text Box 25"/>
            <p:cNvSpPr txBox="1">
              <a:spLocks noChangeArrowheads="1"/>
            </p:cNvSpPr>
            <p:nvPr/>
          </p:nvSpPr>
          <p:spPr bwMode="auto">
            <a:xfrm>
              <a:off x="1601" y="879"/>
              <a:ext cx="3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120</a:t>
              </a:r>
            </a:p>
          </p:txBody>
        </p:sp>
        <p:sp>
          <p:nvSpPr>
            <p:cNvPr id="35858" name="Text Box 26"/>
            <p:cNvSpPr txBox="1">
              <a:spLocks noChangeArrowheads="1"/>
            </p:cNvSpPr>
            <p:nvPr/>
          </p:nvSpPr>
          <p:spPr bwMode="auto">
            <a:xfrm>
              <a:off x="1681" y="2855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20</a:t>
              </a:r>
            </a:p>
          </p:txBody>
        </p:sp>
        <p:sp>
          <p:nvSpPr>
            <p:cNvPr id="35859" name="Line 27"/>
            <p:cNvSpPr>
              <a:spLocks noChangeShapeType="1"/>
            </p:cNvSpPr>
            <p:nvPr/>
          </p:nvSpPr>
          <p:spPr bwMode="auto">
            <a:xfrm>
              <a:off x="3275" y="3272"/>
              <a:ext cx="0" cy="19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Line 28"/>
            <p:cNvSpPr>
              <a:spLocks noChangeShapeType="1"/>
            </p:cNvSpPr>
            <p:nvPr/>
          </p:nvSpPr>
          <p:spPr bwMode="auto">
            <a:xfrm>
              <a:off x="3803" y="3272"/>
              <a:ext cx="0" cy="19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Line 29"/>
            <p:cNvSpPr>
              <a:spLocks noChangeShapeType="1"/>
            </p:cNvSpPr>
            <p:nvPr/>
          </p:nvSpPr>
          <p:spPr bwMode="auto">
            <a:xfrm>
              <a:off x="4323" y="3274"/>
              <a:ext cx="0" cy="19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Line 30"/>
            <p:cNvSpPr>
              <a:spLocks noChangeShapeType="1"/>
            </p:cNvSpPr>
            <p:nvPr/>
          </p:nvSpPr>
          <p:spPr bwMode="auto">
            <a:xfrm>
              <a:off x="4843" y="3274"/>
              <a:ext cx="0" cy="19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Line 31"/>
            <p:cNvSpPr>
              <a:spLocks noChangeShapeType="1"/>
            </p:cNvSpPr>
            <p:nvPr/>
          </p:nvSpPr>
          <p:spPr bwMode="auto">
            <a:xfrm>
              <a:off x="2670" y="3274"/>
              <a:ext cx="0" cy="19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Text Box 32"/>
            <p:cNvSpPr txBox="1">
              <a:spLocks noChangeArrowheads="1"/>
            </p:cNvSpPr>
            <p:nvPr/>
          </p:nvSpPr>
          <p:spPr bwMode="auto">
            <a:xfrm>
              <a:off x="2653" y="3318"/>
              <a:ext cx="2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20</a:t>
              </a:r>
            </a:p>
          </p:txBody>
        </p:sp>
        <p:sp>
          <p:nvSpPr>
            <p:cNvPr id="35865" name="Text Box 33"/>
            <p:cNvSpPr txBox="1">
              <a:spLocks noChangeArrowheads="1"/>
            </p:cNvSpPr>
            <p:nvPr/>
          </p:nvSpPr>
          <p:spPr bwMode="auto">
            <a:xfrm>
              <a:off x="4819" y="3320"/>
              <a:ext cx="4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100</a:t>
              </a:r>
            </a:p>
          </p:txBody>
        </p:sp>
        <p:sp>
          <p:nvSpPr>
            <p:cNvPr id="35866" name="Text Box 34"/>
            <p:cNvSpPr txBox="1">
              <a:spLocks noChangeArrowheads="1"/>
            </p:cNvSpPr>
            <p:nvPr/>
          </p:nvSpPr>
          <p:spPr bwMode="auto">
            <a:xfrm>
              <a:off x="3251" y="3326"/>
              <a:ext cx="3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40</a:t>
              </a:r>
            </a:p>
          </p:txBody>
        </p:sp>
        <p:sp>
          <p:nvSpPr>
            <p:cNvPr id="35867" name="Text Box 35"/>
            <p:cNvSpPr txBox="1">
              <a:spLocks noChangeArrowheads="1"/>
            </p:cNvSpPr>
            <p:nvPr/>
          </p:nvSpPr>
          <p:spPr bwMode="auto">
            <a:xfrm>
              <a:off x="4288" y="3318"/>
              <a:ext cx="3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80</a:t>
              </a:r>
            </a:p>
          </p:txBody>
        </p:sp>
        <p:sp>
          <p:nvSpPr>
            <p:cNvPr id="35868" name="Text Box 36"/>
            <p:cNvSpPr txBox="1">
              <a:spLocks noChangeArrowheads="1"/>
            </p:cNvSpPr>
            <p:nvPr/>
          </p:nvSpPr>
          <p:spPr bwMode="auto">
            <a:xfrm>
              <a:off x="3787" y="3318"/>
              <a:ext cx="3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60</a:t>
              </a:r>
            </a:p>
          </p:txBody>
        </p:sp>
        <p:sp>
          <p:nvSpPr>
            <p:cNvPr id="35869" name="Text Box 38"/>
            <p:cNvSpPr txBox="1">
              <a:spLocks noChangeArrowheads="1"/>
            </p:cNvSpPr>
            <p:nvPr/>
          </p:nvSpPr>
          <p:spPr bwMode="auto">
            <a:xfrm>
              <a:off x="2381" y="3498"/>
              <a:ext cx="26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</a:rPr>
                <a:t>Bond Pressing Time (Sec.)</a:t>
              </a:r>
              <a:endParaRPr lang="en-US" sz="2000" b="1"/>
            </a:p>
          </p:txBody>
        </p:sp>
        <p:sp>
          <p:nvSpPr>
            <p:cNvPr id="35870" name="Text Box 39"/>
            <p:cNvSpPr txBox="1">
              <a:spLocks noChangeArrowheads="1"/>
            </p:cNvSpPr>
            <p:nvPr/>
          </p:nvSpPr>
          <p:spPr bwMode="auto">
            <a:xfrm rot="10800000">
              <a:off x="1302" y="770"/>
              <a:ext cx="308" cy="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</a:rPr>
                <a:t>Glueline Temperature (</a:t>
              </a:r>
              <a:r>
                <a:rPr lang="en-US" sz="2000" b="1" baseline="30000">
                  <a:solidFill>
                    <a:srgbClr val="000066"/>
                  </a:solidFill>
                  <a:sym typeface="WP MultinationalA Helve" pitchFamily="2" charset="2"/>
                </a:rPr>
                <a:t>o</a:t>
              </a:r>
              <a:r>
                <a:rPr lang="en-US" sz="2000" b="1">
                  <a:solidFill>
                    <a:srgbClr val="000066"/>
                  </a:solidFill>
                  <a:sym typeface="WP MultinationalA Helve" pitchFamily="2" charset="2"/>
                </a:rPr>
                <a:t>C)</a:t>
              </a:r>
              <a:endParaRPr lang="en-US" sz="2000" b="1">
                <a:solidFill>
                  <a:srgbClr val="000066"/>
                </a:solidFill>
              </a:endParaRPr>
            </a:p>
          </p:txBody>
        </p:sp>
        <p:sp>
          <p:nvSpPr>
            <p:cNvPr id="35871" name="Freeform 42"/>
            <p:cNvSpPr>
              <a:spLocks/>
            </p:cNvSpPr>
            <p:nvPr/>
          </p:nvSpPr>
          <p:spPr bwMode="auto">
            <a:xfrm>
              <a:off x="2116" y="1193"/>
              <a:ext cx="2688" cy="1784"/>
            </a:xfrm>
            <a:custGeom>
              <a:avLst/>
              <a:gdLst>
                <a:gd name="T0" fmla="*/ 0 w 2688"/>
                <a:gd name="T1" fmla="*/ 1784 h 1784"/>
                <a:gd name="T2" fmla="*/ 96 w 2688"/>
                <a:gd name="T3" fmla="*/ 1496 h 1784"/>
                <a:gd name="T4" fmla="*/ 144 w 2688"/>
                <a:gd name="T5" fmla="*/ 296 h 1784"/>
                <a:gd name="T6" fmla="*/ 384 w 2688"/>
                <a:gd name="T7" fmla="*/ 56 h 1784"/>
                <a:gd name="T8" fmla="*/ 816 w 2688"/>
                <a:gd name="T9" fmla="*/ 8 h 1784"/>
                <a:gd name="T10" fmla="*/ 2688 w 2688"/>
                <a:gd name="T11" fmla="*/ 8 h 17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88"/>
                <a:gd name="T19" fmla="*/ 0 h 1784"/>
                <a:gd name="T20" fmla="*/ 2688 w 2688"/>
                <a:gd name="T21" fmla="*/ 1784 h 17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88" h="1784">
                  <a:moveTo>
                    <a:pt x="0" y="1784"/>
                  </a:moveTo>
                  <a:cubicBezTo>
                    <a:pt x="36" y="1764"/>
                    <a:pt x="72" y="1744"/>
                    <a:pt x="96" y="1496"/>
                  </a:cubicBezTo>
                  <a:cubicBezTo>
                    <a:pt x="120" y="1248"/>
                    <a:pt x="96" y="536"/>
                    <a:pt x="144" y="296"/>
                  </a:cubicBezTo>
                  <a:cubicBezTo>
                    <a:pt x="192" y="56"/>
                    <a:pt x="272" y="104"/>
                    <a:pt x="384" y="56"/>
                  </a:cubicBezTo>
                  <a:cubicBezTo>
                    <a:pt x="496" y="8"/>
                    <a:pt x="432" y="16"/>
                    <a:pt x="816" y="8"/>
                  </a:cubicBezTo>
                  <a:cubicBezTo>
                    <a:pt x="1200" y="0"/>
                    <a:pt x="1944" y="4"/>
                    <a:pt x="2688" y="8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Freeform 43"/>
            <p:cNvSpPr>
              <a:spLocks/>
            </p:cNvSpPr>
            <p:nvPr/>
          </p:nvSpPr>
          <p:spPr bwMode="auto">
            <a:xfrm>
              <a:off x="4780" y="1201"/>
              <a:ext cx="168" cy="1608"/>
            </a:xfrm>
            <a:custGeom>
              <a:avLst/>
              <a:gdLst>
                <a:gd name="T0" fmla="*/ 24 w 168"/>
                <a:gd name="T1" fmla="*/ 0 h 1608"/>
                <a:gd name="T2" fmla="*/ 24 w 168"/>
                <a:gd name="T3" fmla="*/ 1344 h 1608"/>
                <a:gd name="T4" fmla="*/ 168 w 168"/>
                <a:gd name="T5" fmla="*/ 1584 h 1608"/>
                <a:gd name="T6" fmla="*/ 0 60000 65536"/>
                <a:gd name="T7" fmla="*/ 0 60000 65536"/>
                <a:gd name="T8" fmla="*/ 0 60000 65536"/>
                <a:gd name="T9" fmla="*/ 0 w 168"/>
                <a:gd name="T10" fmla="*/ 0 h 1608"/>
                <a:gd name="T11" fmla="*/ 168 w 168"/>
                <a:gd name="T12" fmla="*/ 1608 h 16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1608">
                  <a:moveTo>
                    <a:pt x="24" y="0"/>
                  </a:moveTo>
                  <a:cubicBezTo>
                    <a:pt x="12" y="540"/>
                    <a:pt x="0" y="1080"/>
                    <a:pt x="24" y="1344"/>
                  </a:cubicBezTo>
                  <a:cubicBezTo>
                    <a:pt x="48" y="1608"/>
                    <a:pt x="144" y="1544"/>
                    <a:pt x="168" y="1584"/>
                  </a:cubicBezTo>
                </a:path>
              </a:pathLst>
            </a:custGeom>
            <a:noFill/>
            <a:ln w="28575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Text Box 40"/>
            <p:cNvSpPr txBox="1">
              <a:spLocks noChangeArrowheads="1"/>
            </p:cNvSpPr>
            <p:nvPr/>
          </p:nvSpPr>
          <p:spPr bwMode="auto">
            <a:xfrm>
              <a:off x="4471" y="1845"/>
              <a:ext cx="677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>
                  <a:solidFill>
                    <a:srgbClr val="000066"/>
                  </a:solidFill>
                </a:rPr>
                <a:t>Optional Cooling</a:t>
              </a:r>
              <a:endParaRPr lang="en-US" sz="1600"/>
            </a:p>
          </p:txBody>
        </p:sp>
        <p:sp>
          <p:nvSpPr>
            <p:cNvPr id="35874" name="Line 50"/>
            <p:cNvSpPr>
              <a:spLocks noChangeShapeType="1"/>
            </p:cNvSpPr>
            <p:nvPr/>
          </p:nvSpPr>
          <p:spPr bwMode="auto">
            <a:xfrm>
              <a:off x="1888" y="3273"/>
              <a:ext cx="19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5" name="Line 51"/>
            <p:cNvSpPr>
              <a:spLocks noChangeShapeType="1"/>
            </p:cNvSpPr>
            <p:nvPr/>
          </p:nvSpPr>
          <p:spPr bwMode="auto">
            <a:xfrm rot="-5400000">
              <a:off x="1986" y="3390"/>
              <a:ext cx="19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6" name="Text Box 52"/>
            <p:cNvSpPr txBox="1">
              <a:spLocks noChangeArrowheads="1"/>
            </p:cNvSpPr>
            <p:nvPr/>
          </p:nvSpPr>
          <p:spPr bwMode="auto">
            <a:xfrm>
              <a:off x="2064" y="3321"/>
              <a:ext cx="2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0</a:t>
              </a:r>
            </a:p>
          </p:txBody>
        </p:sp>
      </p:grpSp>
      <p:grpSp>
        <p:nvGrpSpPr>
          <p:cNvPr id="35844" name="Group 58"/>
          <p:cNvGrpSpPr>
            <a:grpSpLocks/>
          </p:cNvGrpSpPr>
          <p:nvPr/>
        </p:nvGrpSpPr>
        <p:grpSpPr bwMode="auto">
          <a:xfrm>
            <a:off x="0" y="1630363"/>
            <a:ext cx="1547813" cy="400050"/>
            <a:chOff x="0" y="1084"/>
            <a:chExt cx="975" cy="252"/>
          </a:xfrm>
        </p:grpSpPr>
        <p:sp>
          <p:nvSpPr>
            <p:cNvPr id="35846" name="Text Box 59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35847" name="Rectangle 60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Bond strength development plot</a:t>
            </a:r>
            <a:br>
              <a:rPr lang="en-US" smtClean="0"/>
            </a:br>
            <a:r>
              <a:rPr lang="en-US" sz="2000" b="0" smtClean="0"/>
              <a:t>(here: for a UF adhesive, 110°C)</a:t>
            </a:r>
          </a:p>
        </p:txBody>
      </p:sp>
      <p:grpSp>
        <p:nvGrpSpPr>
          <p:cNvPr id="36867" name="Group 83"/>
          <p:cNvGrpSpPr>
            <a:grpSpLocks/>
          </p:cNvGrpSpPr>
          <p:nvPr/>
        </p:nvGrpSpPr>
        <p:grpSpPr bwMode="auto">
          <a:xfrm>
            <a:off x="2124075" y="2141538"/>
            <a:ext cx="6318250" cy="3375025"/>
            <a:chOff x="1338" y="1349"/>
            <a:chExt cx="3980" cy="2126"/>
          </a:xfrm>
        </p:grpSpPr>
        <p:sp>
          <p:nvSpPr>
            <p:cNvPr id="36872" name="Line 5"/>
            <p:cNvSpPr>
              <a:spLocks noChangeShapeType="1"/>
            </p:cNvSpPr>
            <p:nvPr/>
          </p:nvSpPr>
          <p:spPr bwMode="auto">
            <a:xfrm>
              <a:off x="2060" y="1450"/>
              <a:ext cx="0" cy="15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Line 6"/>
            <p:cNvSpPr>
              <a:spLocks noChangeShapeType="1"/>
            </p:cNvSpPr>
            <p:nvPr/>
          </p:nvSpPr>
          <p:spPr bwMode="auto">
            <a:xfrm>
              <a:off x="2060" y="2963"/>
              <a:ext cx="293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9"/>
            <p:cNvSpPr>
              <a:spLocks noChangeShapeType="1"/>
            </p:cNvSpPr>
            <p:nvPr/>
          </p:nvSpPr>
          <p:spPr bwMode="auto">
            <a:xfrm>
              <a:off x="1881" y="1971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0"/>
            <p:cNvSpPr>
              <a:spLocks noChangeShapeType="1"/>
            </p:cNvSpPr>
            <p:nvPr/>
          </p:nvSpPr>
          <p:spPr bwMode="auto">
            <a:xfrm>
              <a:off x="1881" y="2223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>
              <a:off x="1881" y="1461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>
              <a:off x="1881" y="1713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Line 15"/>
            <p:cNvSpPr>
              <a:spLocks noChangeShapeType="1"/>
            </p:cNvSpPr>
            <p:nvPr/>
          </p:nvSpPr>
          <p:spPr bwMode="auto">
            <a:xfrm>
              <a:off x="1881" y="2476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6"/>
            <p:cNvSpPr>
              <a:spLocks noChangeShapeType="1"/>
            </p:cNvSpPr>
            <p:nvPr/>
          </p:nvSpPr>
          <p:spPr bwMode="auto">
            <a:xfrm>
              <a:off x="1881" y="2722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Text Box 17"/>
            <p:cNvSpPr txBox="1">
              <a:spLocks noChangeArrowheads="1"/>
            </p:cNvSpPr>
            <p:nvPr/>
          </p:nvSpPr>
          <p:spPr bwMode="auto">
            <a:xfrm>
              <a:off x="1701" y="2852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0</a:t>
              </a:r>
            </a:p>
          </p:txBody>
        </p:sp>
        <p:sp>
          <p:nvSpPr>
            <p:cNvPr id="36881" name="Text Box 18"/>
            <p:cNvSpPr txBox="1">
              <a:spLocks noChangeArrowheads="1"/>
            </p:cNvSpPr>
            <p:nvPr/>
          </p:nvSpPr>
          <p:spPr bwMode="auto">
            <a:xfrm>
              <a:off x="1692" y="2369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2</a:t>
              </a:r>
            </a:p>
          </p:txBody>
        </p:sp>
        <p:sp>
          <p:nvSpPr>
            <p:cNvPr id="36882" name="Text Box 19"/>
            <p:cNvSpPr txBox="1">
              <a:spLocks noChangeArrowheads="1"/>
            </p:cNvSpPr>
            <p:nvPr/>
          </p:nvSpPr>
          <p:spPr bwMode="auto">
            <a:xfrm>
              <a:off x="1692" y="2122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3</a:t>
              </a:r>
            </a:p>
          </p:txBody>
        </p:sp>
        <p:sp>
          <p:nvSpPr>
            <p:cNvPr id="36883" name="Text Box 20"/>
            <p:cNvSpPr txBox="1">
              <a:spLocks noChangeArrowheads="1"/>
            </p:cNvSpPr>
            <p:nvPr/>
          </p:nvSpPr>
          <p:spPr bwMode="auto">
            <a:xfrm>
              <a:off x="1692" y="1861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4</a:t>
              </a:r>
            </a:p>
          </p:txBody>
        </p:sp>
        <p:sp>
          <p:nvSpPr>
            <p:cNvPr id="36884" name="Text Box 21"/>
            <p:cNvSpPr txBox="1">
              <a:spLocks noChangeArrowheads="1"/>
            </p:cNvSpPr>
            <p:nvPr/>
          </p:nvSpPr>
          <p:spPr bwMode="auto">
            <a:xfrm>
              <a:off x="1582" y="1615"/>
              <a:ext cx="2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   </a:t>
              </a:r>
              <a:r>
                <a:rPr lang="en-US"/>
                <a:t>5</a:t>
              </a:r>
            </a:p>
          </p:txBody>
        </p:sp>
        <p:sp>
          <p:nvSpPr>
            <p:cNvPr id="36885" name="Text Box 22"/>
            <p:cNvSpPr txBox="1">
              <a:spLocks noChangeArrowheads="1"/>
            </p:cNvSpPr>
            <p:nvPr/>
          </p:nvSpPr>
          <p:spPr bwMode="auto">
            <a:xfrm>
              <a:off x="1582" y="1349"/>
              <a:ext cx="2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 </a:t>
              </a:r>
              <a:r>
                <a:rPr lang="en-US" sz="1600"/>
                <a:t>  6</a:t>
              </a:r>
            </a:p>
          </p:txBody>
        </p:sp>
        <p:sp>
          <p:nvSpPr>
            <p:cNvPr id="36886" name="Text Box 23"/>
            <p:cNvSpPr txBox="1">
              <a:spLocks noChangeArrowheads="1"/>
            </p:cNvSpPr>
            <p:nvPr/>
          </p:nvSpPr>
          <p:spPr bwMode="auto">
            <a:xfrm>
              <a:off x="1706" y="2614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1</a:t>
              </a:r>
            </a:p>
          </p:txBody>
        </p:sp>
        <p:sp>
          <p:nvSpPr>
            <p:cNvPr id="36887" name="Line 24"/>
            <p:cNvSpPr>
              <a:spLocks noChangeShapeType="1"/>
            </p:cNvSpPr>
            <p:nvPr/>
          </p:nvSpPr>
          <p:spPr bwMode="auto">
            <a:xfrm>
              <a:off x="3306" y="2962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Line 25"/>
            <p:cNvSpPr>
              <a:spLocks noChangeShapeType="1"/>
            </p:cNvSpPr>
            <p:nvPr/>
          </p:nvSpPr>
          <p:spPr bwMode="auto">
            <a:xfrm>
              <a:off x="3844" y="2962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Line 26"/>
            <p:cNvSpPr>
              <a:spLocks noChangeShapeType="1"/>
            </p:cNvSpPr>
            <p:nvPr/>
          </p:nvSpPr>
          <p:spPr bwMode="auto">
            <a:xfrm>
              <a:off x="4374" y="2963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Line 27"/>
            <p:cNvSpPr>
              <a:spLocks noChangeShapeType="1"/>
            </p:cNvSpPr>
            <p:nvPr/>
          </p:nvSpPr>
          <p:spPr bwMode="auto">
            <a:xfrm>
              <a:off x="4903" y="2963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Line 28"/>
            <p:cNvSpPr>
              <a:spLocks noChangeShapeType="1"/>
            </p:cNvSpPr>
            <p:nvPr/>
          </p:nvSpPr>
          <p:spPr bwMode="auto">
            <a:xfrm>
              <a:off x="2689" y="2963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Text Box 29"/>
            <p:cNvSpPr txBox="1">
              <a:spLocks noChangeArrowheads="1"/>
            </p:cNvSpPr>
            <p:nvPr/>
          </p:nvSpPr>
          <p:spPr bwMode="auto">
            <a:xfrm>
              <a:off x="2673" y="2992"/>
              <a:ext cx="3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100</a:t>
              </a:r>
            </a:p>
          </p:txBody>
        </p:sp>
        <p:sp>
          <p:nvSpPr>
            <p:cNvPr id="36893" name="Text Box 30"/>
            <p:cNvSpPr txBox="1">
              <a:spLocks noChangeArrowheads="1"/>
            </p:cNvSpPr>
            <p:nvPr/>
          </p:nvSpPr>
          <p:spPr bwMode="auto">
            <a:xfrm>
              <a:off x="4888" y="2993"/>
              <a:ext cx="4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500</a:t>
              </a:r>
            </a:p>
          </p:txBody>
        </p:sp>
        <p:sp>
          <p:nvSpPr>
            <p:cNvPr id="36894" name="Text Box 31"/>
            <p:cNvSpPr txBox="1">
              <a:spLocks noChangeArrowheads="1"/>
            </p:cNvSpPr>
            <p:nvPr/>
          </p:nvSpPr>
          <p:spPr bwMode="auto">
            <a:xfrm>
              <a:off x="3279" y="2997"/>
              <a:ext cx="4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200</a:t>
              </a:r>
            </a:p>
          </p:txBody>
        </p:sp>
        <p:sp>
          <p:nvSpPr>
            <p:cNvPr id="36895" name="Text Box 32"/>
            <p:cNvSpPr txBox="1">
              <a:spLocks noChangeArrowheads="1"/>
            </p:cNvSpPr>
            <p:nvPr/>
          </p:nvSpPr>
          <p:spPr bwMode="auto">
            <a:xfrm>
              <a:off x="4338" y="2992"/>
              <a:ext cx="43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400</a:t>
              </a:r>
            </a:p>
          </p:txBody>
        </p:sp>
        <p:sp>
          <p:nvSpPr>
            <p:cNvPr id="36896" name="Text Box 33"/>
            <p:cNvSpPr txBox="1">
              <a:spLocks noChangeArrowheads="1"/>
            </p:cNvSpPr>
            <p:nvPr/>
          </p:nvSpPr>
          <p:spPr bwMode="auto">
            <a:xfrm>
              <a:off x="3825" y="2992"/>
              <a:ext cx="4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300</a:t>
              </a:r>
            </a:p>
          </p:txBody>
        </p:sp>
        <p:sp>
          <p:nvSpPr>
            <p:cNvPr id="36897" name="Text Box 34"/>
            <p:cNvSpPr txBox="1">
              <a:spLocks noChangeArrowheads="1"/>
            </p:cNvSpPr>
            <p:nvPr/>
          </p:nvSpPr>
          <p:spPr bwMode="auto">
            <a:xfrm>
              <a:off x="2381" y="3225"/>
              <a:ext cx="26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</a:rPr>
                <a:t>Bond Pressing Time (Sec.)</a:t>
              </a:r>
              <a:endParaRPr lang="en-US" sz="2000" b="1"/>
            </a:p>
          </p:txBody>
        </p:sp>
        <p:sp>
          <p:nvSpPr>
            <p:cNvPr id="36898" name="Text Box 35"/>
            <p:cNvSpPr txBox="1">
              <a:spLocks noChangeArrowheads="1"/>
            </p:cNvSpPr>
            <p:nvPr/>
          </p:nvSpPr>
          <p:spPr bwMode="auto">
            <a:xfrm rot="10800000">
              <a:off x="1338" y="1356"/>
              <a:ext cx="308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</a:rPr>
                <a:t>Shear strength (MPa)</a:t>
              </a:r>
            </a:p>
          </p:txBody>
        </p:sp>
        <p:sp>
          <p:nvSpPr>
            <p:cNvPr id="36899" name="Oval 41"/>
            <p:cNvSpPr>
              <a:spLocks noChangeArrowheads="1"/>
            </p:cNvSpPr>
            <p:nvPr/>
          </p:nvSpPr>
          <p:spPr bwMode="auto">
            <a:xfrm>
              <a:off x="2540" y="274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0" name="Oval 42"/>
            <p:cNvSpPr>
              <a:spLocks noChangeArrowheads="1"/>
            </p:cNvSpPr>
            <p:nvPr/>
          </p:nvSpPr>
          <p:spPr bwMode="auto">
            <a:xfrm>
              <a:off x="2828" y="241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1" name="Oval 43"/>
            <p:cNvSpPr>
              <a:spLocks noChangeArrowheads="1"/>
            </p:cNvSpPr>
            <p:nvPr/>
          </p:nvSpPr>
          <p:spPr bwMode="auto">
            <a:xfrm>
              <a:off x="3116" y="207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2" name="Oval 44"/>
            <p:cNvSpPr>
              <a:spLocks noChangeArrowheads="1"/>
            </p:cNvSpPr>
            <p:nvPr/>
          </p:nvSpPr>
          <p:spPr bwMode="auto">
            <a:xfrm>
              <a:off x="3308" y="188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3" name="Oval 45"/>
            <p:cNvSpPr>
              <a:spLocks noChangeArrowheads="1"/>
            </p:cNvSpPr>
            <p:nvPr/>
          </p:nvSpPr>
          <p:spPr bwMode="auto">
            <a:xfrm>
              <a:off x="3596" y="164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4" name="Oval 46"/>
            <p:cNvSpPr>
              <a:spLocks noChangeArrowheads="1"/>
            </p:cNvSpPr>
            <p:nvPr/>
          </p:nvSpPr>
          <p:spPr bwMode="auto">
            <a:xfrm flipH="1">
              <a:off x="3836" y="149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5" name="Line 64"/>
            <p:cNvSpPr>
              <a:spLocks noChangeShapeType="1"/>
            </p:cNvSpPr>
            <p:nvPr/>
          </p:nvSpPr>
          <p:spPr bwMode="auto">
            <a:xfrm>
              <a:off x="2060" y="293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6" name="Text Box 65"/>
            <p:cNvSpPr txBox="1">
              <a:spLocks noChangeArrowheads="1"/>
            </p:cNvSpPr>
            <p:nvPr/>
          </p:nvSpPr>
          <p:spPr bwMode="auto">
            <a:xfrm>
              <a:off x="2108" y="2986"/>
              <a:ext cx="1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0</a:t>
              </a:r>
            </a:p>
          </p:txBody>
        </p:sp>
        <p:sp>
          <p:nvSpPr>
            <p:cNvPr id="36907" name="Line 82"/>
            <p:cNvSpPr>
              <a:spLocks noChangeShapeType="1"/>
            </p:cNvSpPr>
            <p:nvPr/>
          </p:nvSpPr>
          <p:spPr bwMode="auto">
            <a:xfrm>
              <a:off x="1888" y="2958"/>
              <a:ext cx="19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68" name="Group 88"/>
          <p:cNvGrpSpPr>
            <a:grpSpLocks/>
          </p:cNvGrpSpPr>
          <p:nvPr/>
        </p:nvGrpSpPr>
        <p:grpSpPr bwMode="auto">
          <a:xfrm>
            <a:off x="0" y="1701800"/>
            <a:ext cx="1547813" cy="339725"/>
            <a:chOff x="0" y="1084"/>
            <a:chExt cx="975" cy="214"/>
          </a:xfrm>
        </p:grpSpPr>
        <p:sp>
          <p:nvSpPr>
            <p:cNvPr id="36870" name="Text Box 89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36871" name="Rectangle 90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Isothermal bond strength development </a:t>
            </a:r>
            <a:br>
              <a:rPr lang="en-US" dirty="0" smtClean="0"/>
            </a:br>
            <a:r>
              <a:rPr lang="en-US" sz="2000" b="0" dirty="0" smtClean="0"/>
              <a:t>for a range of temperatures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1737491" y="1890713"/>
            <a:ext cx="6061075" cy="3498851"/>
            <a:chOff x="1320" y="1135"/>
            <a:chExt cx="3818" cy="2204"/>
          </a:xfrm>
        </p:grpSpPr>
        <p:sp>
          <p:nvSpPr>
            <p:cNvPr id="50184" name="Line 4"/>
            <p:cNvSpPr>
              <a:spLocks noChangeShapeType="1"/>
            </p:cNvSpPr>
            <p:nvPr/>
          </p:nvSpPr>
          <p:spPr bwMode="auto">
            <a:xfrm>
              <a:off x="2015" y="1320"/>
              <a:ext cx="0" cy="15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5" name="Line 5"/>
            <p:cNvSpPr>
              <a:spLocks noChangeShapeType="1"/>
            </p:cNvSpPr>
            <p:nvPr/>
          </p:nvSpPr>
          <p:spPr bwMode="auto">
            <a:xfrm>
              <a:off x="2015" y="2857"/>
              <a:ext cx="293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186" name="Group 6"/>
            <p:cNvGrpSpPr>
              <a:grpSpLocks/>
            </p:cNvGrpSpPr>
            <p:nvPr/>
          </p:nvGrpSpPr>
          <p:grpSpPr bwMode="auto">
            <a:xfrm>
              <a:off x="1836" y="1826"/>
              <a:ext cx="196" cy="252"/>
              <a:chOff x="1584" y="784"/>
              <a:chExt cx="192" cy="384"/>
            </a:xfrm>
          </p:grpSpPr>
          <p:sp>
            <p:nvSpPr>
              <p:cNvPr id="50280" name="Line 7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81" name="Line 8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7" name="Group 9"/>
            <p:cNvGrpSpPr>
              <a:grpSpLocks/>
            </p:cNvGrpSpPr>
            <p:nvPr/>
          </p:nvGrpSpPr>
          <p:grpSpPr bwMode="auto">
            <a:xfrm>
              <a:off x="1836" y="1316"/>
              <a:ext cx="196" cy="252"/>
              <a:chOff x="1584" y="784"/>
              <a:chExt cx="192" cy="384"/>
            </a:xfrm>
          </p:grpSpPr>
          <p:sp>
            <p:nvSpPr>
              <p:cNvPr id="50278" name="Line 10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79" name="Line 11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>
              <a:off x="1836" y="2367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1836" y="2619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Text Box 14"/>
            <p:cNvSpPr txBox="1">
              <a:spLocks noChangeArrowheads="1"/>
            </p:cNvSpPr>
            <p:nvPr/>
          </p:nvSpPr>
          <p:spPr bwMode="auto">
            <a:xfrm>
              <a:off x="1643" y="275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0</a:t>
              </a:r>
            </a:p>
          </p:txBody>
        </p:sp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1647" y="226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2</a:t>
              </a:r>
            </a:p>
          </p:txBody>
        </p:sp>
        <p:sp>
          <p:nvSpPr>
            <p:cNvPr id="50192" name="Text Box 16"/>
            <p:cNvSpPr txBox="1">
              <a:spLocks noChangeArrowheads="1"/>
            </p:cNvSpPr>
            <p:nvPr/>
          </p:nvSpPr>
          <p:spPr bwMode="auto">
            <a:xfrm>
              <a:off x="1647" y="198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3</a:t>
              </a:r>
            </a:p>
          </p:txBody>
        </p:sp>
        <p:sp>
          <p:nvSpPr>
            <p:cNvPr id="50193" name="Text Box 17"/>
            <p:cNvSpPr txBox="1">
              <a:spLocks noChangeArrowheads="1"/>
            </p:cNvSpPr>
            <p:nvPr/>
          </p:nvSpPr>
          <p:spPr bwMode="auto">
            <a:xfrm>
              <a:off x="1647" y="1725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4</a:t>
              </a:r>
            </a:p>
          </p:txBody>
        </p:sp>
        <p:sp>
          <p:nvSpPr>
            <p:cNvPr id="50194" name="Text Box 18"/>
            <p:cNvSpPr txBox="1">
              <a:spLocks noChangeArrowheads="1"/>
            </p:cNvSpPr>
            <p:nvPr/>
          </p:nvSpPr>
          <p:spPr bwMode="auto">
            <a:xfrm>
              <a:off x="1565" y="1505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  </a:t>
              </a:r>
              <a:r>
                <a:rPr lang="en-US" sz="1400"/>
                <a:t>5</a:t>
              </a:r>
            </a:p>
          </p:txBody>
        </p:sp>
        <p:sp>
          <p:nvSpPr>
            <p:cNvPr id="50195" name="Text Box 19"/>
            <p:cNvSpPr txBox="1">
              <a:spLocks noChangeArrowheads="1"/>
            </p:cNvSpPr>
            <p:nvPr/>
          </p:nvSpPr>
          <p:spPr bwMode="auto">
            <a:xfrm>
              <a:off x="1565" y="1259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</a:t>
              </a:r>
              <a:r>
                <a:rPr lang="en-US" sz="1400"/>
                <a:t>  6</a:t>
              </a:r>
            </a:p>
          </p:txBody>
        </p:sp>
        <p:sp>
          <p:nvSpPr>
            <p:cNvPr id="50196" name="Text Box 20"/>
            <p:cNvSpPr txBox="1">
              <a:spLocks noChangeArrowheads="1"/>
            </p:cNvSpPr>
            <p:nvPr/>
          </p:nvSpPr>
          <p:spPr bwMode="auto">
            <a:xfrm>
              <a:off x="1647" y="2518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</a:t>
              </a: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>
              <a:off x="3241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>
              <a:off x="3779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9" name="Line 23"/>
            <p:cNvSpPr>
              <a:spLocks noChangeShapeType="1"/>
            </p:cNvSpPr>
            <p:nvPr/>
          </p:nvSpPr>
          <p:spPr bwMode="auto">
            <a:xfrm>
              <a:off x="4309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0" name="Line 24"/>
            <p:cNvSpPr>
              <a:spLocks noChangeShapeType="1"/>
            </p:cNvSpPr>
            <p:nvPr/>
          </p:nvSpPr>
          <p:spPr bwMode="auto">
            <a:xfrm>
              <a:off x="4838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>
              <a:off x="2624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2" name="Text Box 26"/>
            <p:cNvSpPr txBox="1">
              <a:spLocks noChangeArrowheads="1"/>
            </p:cNvSpPr>
            <p:nvPr/>
          </p:nvSpPr>
          <p:spPr bwMode="auto">
            <a:xfrm>
              <a:off x="2608" y="288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100</a:t>
              </a:r>
            </a:p>
          </p:txBody>
        </p:sp>
        <p:sp>
          <p:nvSpPr>
            <p:cNvPr id="50203" name="Text Box 27"/>
            <p:cNvSpPr txBox="1">
              <a:spLocks noChangeArrowheads="1"/>
            </p:cNvSpPr>
            <p:nvPr/>
          </p:nvSpPr>
          <p:spPr bwMode="auto">
            <a:xfrm>
              <a:off x="4814" y="2887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500</a:t>
              </a:r>
            </a:p>
          </p:txBody>
        </p:sp>
        <p:sp>
          <p:nvSpPr>
            <p:cNvPr id="50204" name="Text Box 28"/>
            <p:cNvSpPr txBox="1">
              <a:spLocks noChangeArrowheads="1"/>
            </p:cNvSpPr>
            <p:nvPr/>
          </p:nvSpPr>
          <p:spPr bwMode="auto">
            <a:xfrm>
              <a:off x="3214" y="2891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200</a:t>
              </a:r>
            </a:p>
          </p:txBody>
        </p:sp>
        <p:sp>
          <p:nvSpPr>
            <p:cNvPr id="50205" name="Text Box 29"/>
            <p:cNvSpPr txBox="1">
              <a:spLocks noChangeArrowheads="1"/>
            </p:cNvSpPr>
            <p:nvPr/>
          </p:nvSpPr>
          <p:spPr bwMode="auto">
            <a:xfrm>
              <a:off x="4273" y="2886"/>
              <a:ext cx="3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400</a:t>
              </a:r>
            </a:p>
          </p:txBody>
        </p:sp>
        <p:sp>
          <p:nvSpPr>
            <p:cNvPr id="50206" name="Text Box 30"/>
            <p:cNvSpPr txBox="1">
              <a:spLocks noChangeArrowheads="1"/>
            </p:cNvSpPr>
            <p:nvPr/>
          </p:nvSpPr>
          <p:spPr bwMode="auto">
            <a:xfrm>
              <a:off x="3760" y="2886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300</a:t>
              </a:r>
            </a:p>
          </p:txBody>
        </p:sp>
        <p:sp>
          <p:nvSpPr>
            <p:cNvPr id="50207" name="Text Box 31"/>
            <p:cNvSpPr txBox="1">
              <a:spLocks noChangeArrowheads="1"/>
            </p:cNvSpPr>
            <p:nvPr/>
          </p:nvSpPr>
          <p:spPr bwMode="auto">
            <a:xfrm>
              <a:off x="2336" y="3108"/>
              <a:ext cx="26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66"/>
                  </a:solidFill>
                </a:rPr>
                <a:t>Bond Pressing Time (Sec.)</a:t>
              </a:r>
              <a:endParaRPr lang="en-US" dirty="0"/>
            </a:p>
          </p:txBody>
        </p:sp>
        <p:sp>
          <p:nvSpPr>
            <p:cNvPr id="50208" name="Text Box 32"/>
            <p:cNvSpPr txBox="1">
              <a:spLocks noChangeArrowheads="1"/>
            </p:cNvSpPr>
            <p:nvPr/>
          </p:nvSpPr>
          <p:spPr bwMode="auto">
            <a:xfrm rot="10800000">
              <a:off x="1320" y="1249"/>
              <a:ext cx="291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 smtClean="0">
                  <a:solidFill>
                    <a:srgbClr val="000066"/>
                  </a:solidFill>
                </a:rPr>
                <a:t>Bond strength </a:t>
              </a:r>
              <a:r>
                <a:rPr lang="en-US" b="1" dirty="0">
                  <a:solidFill>
                    <a:srgbClr val="000066"/>
                  </a:solidFill>
                </a:rPr>
                <a:t>(</a:t>
              </a:r>
              <a:r>
                <a:rPr lang="en-US" b="1" dirty="0" err="1">
                  <a:solidFill>
                    <a:srgbClr val="000066"/>
                  </a:solidFill>
                </a:rPr>
                <a:t>MPa</a:t>
              </a:r>
              <a:r>
                <a:rPr lang="en-US" b="1" dirty="0">
                  <a:solidFill>
                    <a:srgbClr val="000066"/>
                  </a:solidFill>
                </a:rPr>
                <a:t>)</a:t>
              </a:r>
            </a:p>
          </p:txBody>
        </p:sp>
        <p:sp>
          <p:nvSpPr>
            <p:cNvPr id="50209" name="AutoShape 33"/>
            <p:cNvSpPr>
              <a:spLocks noChangeArrowheads="1"/>
            </p:cNvSpPr>
            <p:nvPr/>
          </p:nvSpPr>
          <p:spPr bwMode="auto">
            <a:xfrm flipH="1">
              <a:off x="2111" y="273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1" name="Oval 35"/>
            <p:cNvSpPr>
              <a:spLocks noChangeArrowheads="1"/>
            </p:cNvSpPr>
            <p:nvPr/>
          </p:nvSpPr>
          <p:spPr bwMode="auto">
            <a:xfrm>
              <a:off x="2303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6" name="Oval 40"/>
            <p:cNvSpPr>
              <a:spLocks noChangeArrowheads="1"/>
            </p:cNvSpPr>
            <p:nvPr/>
          </p:nvSpPr>
          <p:spPr bwMode="auto">
            <a:xfrm>
              <a:off x="2159" y="24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7" name="Oval 41"/>
            <p:cNvSpPr>
              <a:spLocks noChangeArrowheads="1"/>
            </p:cNvSpPr>
            <p:nvPr/>
          </p:nvSpPr>
          <p:spPr bwMode="auto">
            <a:xfrm>
              <a:off x="2255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8" name="Oval 42"/>
            <p:cNvSpPr>
              <a:spLocks noChangeArrowheads="1"/>
            </p:cNvSpPr>
            <p:nvPr/>
          </p:nvSpPr>
          <p:spPr bwMode="auto">
            <a:xfrm flipH="1">
              <a:off x="2159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0" name="Oval 44"/>
            <p:cNvSpPr>
              <a:spLocks noChangeArrowheads="1"/>
            </p:cNvSpPr>
            <p:nvPr/>
          </p:nvSpPr>
          <p:spPr bwMode="auto">
            <a:xfrm>
              <a:off x="2495" y="264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1" name="Oval 45"/>
            <p:cNvSpPr>
              <a:spLocks noChangeArrowheads="1"/>
            </p:cNvSpPr>
            <p:nvPr/>
          </p:nvSpPr>
          <p:spPr bwMode="auto">
            <a:xfrm>
              <a:off x="2783" y="230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2" name="Oval 46"/>
            <p:cNvSpPr>
              <a:spLocks noChangeArrowheads="1"/>
            </p:cNvSpPr>
            <p:nvPr/>
          </p:nvSpPr>
          <p:spPr bwMode="auto">
            <a:xfrm>
              <a:off x="3071" y="196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3" name="Oval 47"/>
            <p:cNvSpPr>
              <a:spLocks noChangeArrowheads="1"/>
            </p:cNvSpPr>
            <p:nvPr/>
          </p:nvSpPr>
          <p:spPr bwMode="auto">
            <a:xfrm>
              <a:off x="3263" y="177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Oval 48"/>
            <p:cNvSpPr>
              <a:spLocks noChangeArrowheads="1"/>
            </p:cNvSpPr>
            <p:nvPr/>
          </p:nvSpPr>
          <p:spPr bwMode="auto">
            <a:xfrm>
              <a:off x="3551" y="153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5" name="Oval 49"/>
            <p:cNvSpPr>
              <a:spLocks noChangeArrowheads="1"/>
            </p:cNvSpPr>
            <p:nvPr/>
          </p:nvSpPr>
          <p:spPr bwMode="auto">
            <a:xfrm>
              <a:off x="3695" y="139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9" name="Oval 53"/>
            <p:cNvSpPr>
              <a:spLocks noChangeArrowheads="1"/>
            </p:cNvSpPr>
            <p:nvPr/>
          </p:nvSpPr>
          <p:spPr bwMode="auto">
            <a:xfrm>
              <a:off x="2543" y="27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0" name="Oval 54"/>
            <p:cNvSpPr>
              <a:spLocks noChangeArrowheads="1"/>
            </p:cNvSpPr>
            <p:nvPr/>
          </p:nvSpPr>
          <p:spPr bwMode="auto">
            <a:xfrm>
              <a:off x="3311" y="211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1" name="Oval 55"/>
            <p:cNvSpPr>
              <a:spLocks noChangeArrowheads="1"/>
            </p:cNvSpPr>
            <p:nvPr/>
          </p:nvSpPr>
          <p:spPr bwMode="auto">
            <a:xfrm>
              <a:off x="3935" y="1680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5" name="Oval 59"/>
            <p:cNvSpPr>
              <a:spLocks noChangeArrowheads="1"/>
            </p:cNvSpPr>
            <p:nvPr/>
          </p:nvSpPr>
          <p:spPr bwMode="auto">
            <a:xfrm>
              <a:off x="2303" y="268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0" name="Oval 64"/>
            <p:cNvSpPr>
              <a:spLocks noChangeArrowheads="1"/>
            </p:cNvSpPr>
            <p:nvPr/>
          </p:nvSpPr>
          <p:spPr bwMode="auto">
            <a:xfrm>
              <a:off x="2591" y="196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1" name="Oval 65"/>
            <p:cNvSpPr>
              <a:spLocks noChangeArrowheads="1"/>
            </p:cNvSpPr>
            <p:nvPr/>
          </p:nvSpPr>
          <p:spPr bwMode="auto">
            <a:xfrm>
              <a:off x="2543" y="225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2" name="Oval 66"/>
            <p:cNvSpPr>
              <a:spLocks noChangeArrowheads="1"/>
            </p:cNvSpPr>
            <p:nvPr/>
          </p:nvSpPr>
          <p:spPr bwMode="auto">
            <a:xfrm>
              <a:off x="2831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3" name="Oval 67"/>
            <p:cNvSpPr>
              <a:spLocks noChangeArrowheads="1"/>
            </p:cNvSpPr>
            <p:nvPr/>
          </p:nvSpPr>
          <p:spPr bwMode="auto">
            <a:xfrm>
              <a:off x="2735" y="177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4" name="Oval 68"/>
            <p:cNvSpPr>
              <a:spLocks noChangeArrowheads="1"/>
            </p:cNvSpPr>
            <p:nvPr/>
          </p:nvSpPr>
          <p:spPr bwMode="auto">
            <a:xfrm>
              <a:off x="2447" y="244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6" name="Oval 70"/>
            <p:cNvSpPr>
              <a:spLocks noChangeArrowheads="1"/>
            </p:cNvSpPr>
            <p:nvPr/>
          </p:nvSpPr>
          <p:spPr bwMode="auto">
            <a:xfrm flipH="1">
              <a:off x="2927" y="24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8" name="Oval 72"/>
            <p:cNvSpPr>
              <a:spLocks noChangeArrowheads="1"/>
            </p:cNvSpPr>
            <p:nvPr/>
          </p:nvSpPr>
          <p:spPr bwMode="auto">
            <a:xfrm>
              <a:off x="3695" y="187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9" name="Oval 73"/>
            <p:cNvSpPr>
              <a:spLocks noChangeArrowheads="1"/>
            </p:cNvSpPr>
            <p:nvPr/>
          </p:nvSpPr>
          <p:spPr bwMode="auto">
            <a:xfrm>
              <a:off x="4079" y="15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52" name="Text Box 76"/>
            <p:cNvSpPr txBox="1">
              <a:spLocks noChangeArrowheads="1"/>
            </p:cNvSpPr>
            <p:nvPr/>
          </p:nvSpPr>
          <p:spPr bwMode="auto">
            <a:xfrm>
              <a:off x="2159" y="1169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140</a:t>
              </a:r>
              <a:r>
                <a:rPr lang="en-US" sz="1200" baseline="30000" dirty="0"/>
                <a:t>o</a:t>
              </a:r>
              <a:r>
                <a:rPr lang="en-US" sz="1200" dirty="0"/>
                <a:t>C</a:t>
              </a:r>
            </a:p>
          </p:txBody>
        </p:sp>
        <p:sp>
          <p:nvSpPr>
            <p:cNvPr id="50253" name="Text Box 77"/>
            <p:cNvSpPr txBox="1">
              <a:spLocks noChangeArrowheads="1"/>
            </p:cNvSpPr>
            <p:nvPr/>
          </p:nvSpPr>
          <p:spPr bwMode="auto">
            <a:xfrm>
              <a:off x="2833" y="1281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125</a:t>
              </a:r>
              <a:r>
                <a:rPr lang="en-US" sz="1200" baseline="30000" dirty="0"/>
                <a:t>o</a:t>
              </a:r>
              <a:r>
                <a:rPr lang="en-US" sz="1200" dirty="0"/>
                <a:t>C</a:t>
              </a:r>
            </a:p>
          </p:txBody>
        </p:sp>
        <p:sp>
          <p:nvSpPr>
            <p:cNvPr id="50254" name="Text Box 78"/>
            <p:cNvSpPr txBox="1">
              <a:spLocks noChangeArrowheads="1"/>
            </p:cNvSpPr>
            <p:nvPr/>
          </p:nvSpPr>
          <p:spPr bwMode="auto">
            <a:xfrm>
              <a:off x="3815" y="1210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110</a:t>
              </a:r>
              <a:r>
                <a:rPr lang="en-US" sz="1200" baseline="30000" dirty="0"/>
                <a:t>o</a:t>
              </a:r>
              <a:r>
                <a:rPr lang="en-US" sz="1200" dirty="0"/>
                <a:t>C</a:t>
              </a:r>
            </a:p>
          </p:txBody>
        </p:sp>
        <p:sp>
          <p:nvSpPr>
            <p:cNvPr id="50255" name="Text Box 79"/>
            <p:cNvSpPr txBox="1">
              <a:spLocks noChangeArrowheads="1"/>
            </p:cNvSpPr>
            <p:nvPr/>
          </p:nvSpPr>
          <p:spPr bwMode="auto">
            <a:xfrm>
              <a:off x="4242" y="1392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95</a:t>
              </a:r>
              <a:r>
                <a:rPr lang="en-US" sz="1200" baseline="30000" dirty="0"/>
                <a:t>o</a:t>
              </a:r>
              <a:r>
                <a:rPr lang="en-US" sz="1200" dirty="0"/>
                <a:t>C</a:t>
              </a:r>
            </a:p>
          </p:txBody>
        </p:sp>
        <p:sp>
          <p:nvSpPr>
            <p:cNvPr id="50256" name="Line 80"/>
            <p:cNvSpPr>
              <a:spLocks noChangeShapeType="1"/>
            </p:cNvSpPr>
            <p:nvPr/>
          </p:nvSpPr>
          <p:spPr bwMode="auto">
            <a:xfrm>
              <a:off x="2015" y="283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Text Box 81"/>
            <p:cNvSpPr txBox="1">
              <a:spLocks noChangeArrowheads="1"/>
            </p:cNvSpPr>
            <p:nvPr/>
          </p:nvSpPr>
          <p:spPr bwMode="auto">
            <a:xfrm>
              <a:off x="2063" y="288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  <p:sp>
          <p:nvSpPr>
            <p:cNvPr id="50264" name="Oval 88"/>
            <p:cNvSpPr>
              <a:spLocks noChangeArrowheads="1"/>
            </p:cNvSpPr>
            <p:nvPr/>
          </p:nvSpPr>
          <p:spPr bwMode="auto">
            <a:xfrm>
              <a:off x="2591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5" name="Oval 89"/>
            <p:cNvSpPr>
              <a:spLocks noChangeArrowheads="1"/>
            </p:cNvSpPr>
            <p:nvPr/>
          </p:nvSpPr>
          <p:spPr bwMode="auto">
            <a:xfrm>
              <a:off x="2495" y="153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6" name="Oval 90"/>
            <p:cNvSpPr>
              <a:spLocks noChangeArrowheads="1"/>
            </p:cNvSpPr>
            <p:nvPr/>
          </p:nvSpPr>
          <p:spPr bwMode="auto">
            <a:xfrm>
              <a:off x="2399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7" name="Oval 91"/>
            <p:cNvSpPr>
              <a:spLocks noChangeArrowheads="1"/>
            </p:cNvSpPr>
            <p:nvPr/>
          </p:nvSpPr>
          <p:spPr bwMode="auto">
            <a:xfrm>
              <a:off x="2351" y="206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8" name="Oval 92"/>
            <p:cNvSpPr>
              <a:spLocks noChangeArrowheads="1"/>
            </p:cNvSpPr>
            <p:nvPr/>
          </p:nvSpPr>
          <p:spPr bwMode="auto">
            <a:xfrm flipH="1" flipV="1">
              <a:off x="2303" y="230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9" name="Oval 93"/>
            <p:cNvSpPr>
              <a:spLocks noChangeArrowheads="1"/>
            </p:cNvSpPr>
            <p:nvPr/>
          </p:nvSpPr>
          <p:spPr bwMode="auto">
            <a:xfrm>
              <a:off x="2255" y="264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70" name="Text Box 94"/>
            <p:cNvSpPr txBox="1">
              <a:spLocks noChangeArrowheads="1"/>
            </p:cNvSpPr>
            <p:nvPr/>
          </p:nvSpPr>
          <p:spPr bwMode="auto">
            <a:xfrm>
              <a:off x="2591" y="1135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130</a:t>
              </a:r>
              <a:r>
                <a:rPr lang="en-US" sz="1200" baseline="30000" dirty="0"/>
                <a:t>o</a:t>
              </a:r>
              <a:r>
                <a:rPr lang="en-US" sz="1200" dirty="0"/>
                <a:t>C</a:t>
              </a:r>
            </a:p>
          </p:txBody>
        </p:sp>
        <p:sp>
          <p:nvSpPr>
            <p:cNvPr id="50277" name="Line 101"/>
            <p:cNvSpPr>
              <a:spLocks noChangeShapeType="1"/>
            </p:cNvSpPr>
            <p:nvPr/>
          </p:nvSpPr>
          <p:spPr bwMode="auto">
            <a:xfrm>
              <a:off x="1822" y="2852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180" name="Group 102"/>
          <p:cNvGrpSpPr>
            <a:grpSpLocks/>
          </p:cNvGrpSpPr>
          <p:nvPr/>
        </p:nvGrpSpPr>
        <p:grpSpPr bwMode="auto">
          <a:xfrm>
            <a:off x="0" y="1917700"/>
            <a:ext cx="1547813" cy="339725"/>
            <a:chOff x="0" y="1084"/>
            <a:chExt cx="975" cy="214"/>
          </a:xfrm>
        </p:grpSpPr>
        <p:sp>
          <p:nvSpPr>
            <p:cNvPr id="50182" name="Text Box 103"/>
            <p:cNvSpPr txBox="1">
              <a:spLocks noChangeArrowheads="1"/>
            </p:cNvSpPr>
            <p:nvPr/>
          </p:nvSpPr>
          <p:spPr bwMode="auto">
            <a:xfrm>
              <a:off x="0" y="1084"/>
              <a:ext cx="14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</a:t>
              </a:r>
              <a:endParaRPr lang="en-US" sz="600" b="1" u="sng" dirty="0"/>
            </a:p>
          </p:txBody>
        </p:sp>
        <p:sp>
          <p:nvSpPr>
            <p:cNvPr id="50183" name="Rectangle 104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993204" y="2221707"/>
            <a:ext cx="363536" cy="2401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174972" y="2145507"/>
            <a:ext cx="588965" cy="236299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98004" y="2450704"/>
            <a:ext cx="960437" cy="201969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26604" y="2202259"/>
            <a:ext cx="2141538" cy="22300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0229" idx="2"/>
          </p:cNvCxnSpPr>
          <p:nvPr/>
        </p:nvCxnSpPr>
        <p:spPr>
          <a:xfrm flipV="1">
            <a:off x="3679004" y="2487612"/>
            <a:ext cx="2605087" cy="1982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36613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3200" b="1" dirty="0" smtClean="0">
                <a:solidFill>
                  <a:srgbClr val="FF0000"/>
                </a:solidFill>
              </a:rPr>
              <a:t>Mechanisms operative during pressing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Predicting internal conditions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need to optimize adhesion </a:t>
            </a:r>
            <a:r>
              <a:rPr lang="de-DE" sz="2400" b="1" dirty="0" smtClean="0">
                <a:solidFill>
                  <a:schemeClr val="tx2"/>
                </a:solidFill>
              </a:rPr>
              <a:t>dynamics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ABES approach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Adhesion in space and time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Implications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What we will discuss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Regressed strength development rate </a:t>
            </a:r>
            <a:br>
              <a:rPr lang="en-US" smtClean="0"/>
            </a:br>
            <a:r>
              <a:rPr lang="en-US" sz="2000" b="0" smtClean="0"/>
              <a:t>versus temperature</a:t>
            </a:r>
            <a:br>
              <a:rPr lang="en-US" sz="2000" b="0" smtClean="0"/>
            </a:br>
            <a:endParaRPr lang="en-US" sz="2000" b="0" smtClean="0"/>
          </a:p>
        </p:txBody>
      </p:sp>
      <p:grpSp>
        <p:nvGrpSpPr>
          <p:cNvPr id="9223" name="Group 3"/>
          <p:cNvGrpSpPr>
            <a:grpSpLocks/>
          </p:cNvGrpSpPr>
          <p:nvPr/>
        </p:nvGrpSpPr>
        <p:grpSpPr bwMode="auto">
          <a:xfrm>
            <a:off x="2124075" y="590550"/>
            <a:ext cx="6624638" cy="4710113"/>
            <a:chOff x="1338" y="816"/>
            <a:chExt cx="4173" cy="2967"/>
          </a:xfrm>
        </p:grpSpPr>
        <p:sp>
          <p:nvSpPr>
            <p:cNvPr id="9229" name="Line 4"/>
            <p:cNvSpPr>
              <a:spLocks noChangeShapeType="1"/>
            </p:cNvSpPr>
            <p:nvPr/>
          </p:nvSpPr>
          <p:spPr bwMode="auto">
            <a:xfrm>
              <a:off x="2151" y="1248"/>
              <a:ext cx="0" cy="19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5"/>
            <p:cNvSpPr>
              <a:spLocks noChangeShapeType="1"/>
            </p:cNvSpPr>
            <p:nvPr/>
          </p:nvSpPr>
          <p:spPr bwMode="auto">
            <a:xfrm flipV="1">
              <a:off x="2151" y="3216"/>
              <a:ext cx="29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6"/>
            <p:cNvSpPr>
              <a:spLocks noChangeShapeType="1"/>
            </p:cNvSpPr>
            <p:nvPr/>
          </p:nvSpPr>
          <p:spPr bwMode="auto">
            <a:xfrm>
              <a:off x="2631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7"/>
            <p:cNvSpPr>
              <a:spLocks noChangeShapeType="1"/>
            </p:cNvSpPr>
            <p:nvPr/>
          </p:nvSpPr>
          <p:spPr bwMode="auto">
            <a:xfrm>
              <a:off x="3207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8"/>
            <p:cNvSpPr>
              <a:spLocks noChangeShapeType="1"/>
            </p:cNvSpPr>
            <p:nvPr/>
          </p:nvSpPr>
          <p:spPr bwMode="auto">
            <a:xfrm>
              <a:off x="3735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9"/>
            <p:cNvSpPr>
              <a:spLocks noChangeShapeType="1"/>
            </p:cNvSpPr>
            <p:nvPr/>
          </p:nvSpPr>
          <p:spPr bwMode="auto">
            <a:xfrm>
              <a:off x="4215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10"/>
            <p:cNvSpPr>
              <a:spLocks noChangeShapeType="1"/>
            </p:cNvSpPr>
            <p:nvPr/>
          </p:nvSpPr>
          <p:spPr bwMode="auto">
            <a:xfrm>
              <a:off x="4743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1"/>
            <p:cNvSpPr>
              <a:spLocks noChangeShapeType="1"/>
            </p:cNvSpPr>
            <p:nvPr/>
          </p:nvSpPr>
          <p:spPr bwMode="auto">
            <a:xfrm flipH="1">
              <a:off x="2055" y="273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Line 12"/>
            <p:cNvSpPr>
              <a:spLocks noChangeShapeType="1"/>
            </p:cNvSpPr>
            <p:nvPr/>
          </p:nvSpPr>
          <p:spPr bwMode="auto">
            <a:xfrm flipH="1">
              <a:off x="2055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13"/>
            <p:cNvSpPr>
              <a:spLocks noChangeShapeType="1"/>
            </p:cNvSpPr>
            <p:nvPr/>
          </p:nvSpPr>
          <p:spPr bwMode="auto">
            <a:xfrm flipH="1">
              <a:off x="2055" y="172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14"/>
            <p:cNvSpPr>
              <a:spLocks noChangeShapeType="1"/>
            </p:cNvSpPr>
            <p:nvPr/>
          </p:nvSpPr>
          <p:spPr bwMode="auto">
            <a:xfrm flipH="1">
              <a:off x="2055" y="12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Oval 15"/>
            <p:cNvSpPr>
              <a:spLocks noChangeArrowheads="1"/>
            </p:cNvSpPr>
            <p:nvPr/>
          </p:nvSpPr>
          <p:spPr bwMode="auto">
            <a:xfrm>
              <a:off x="2343" y="30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Oval 16"/>
            <p:cNvSpPr>
              <a:spLocks noChangeArrowheads="1"/>
            </p:cNvSpPr>
            <p:nvPr/>
          </p:nvSpPr>
          <p:spPr bwMode="auto">
            <a:xfrm>
              <a:off x="3159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Oval 17"/>
            <p:cNvSpPr>
              <a:spLocks noChangeArrowheads="1"/>
            </p:cNvSpPr>
            <p:nvPr/>
          </p:nvSpPr>
          <p:spPr bwMode="auto">
            <a:xfrm>
              <a:off x="3927" y="268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Oval 18"/>
            <p:cNvSpPr>
              <a:spLocks noChangeArrowheads="1"/>
            </p:cNvSpPr>
            <p:nvPr/>
          </p:nvSpPr>
          <p:spPr bwMode="auto">
            <a:xfrm>
              <a:off x="4647" y="12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Text Box 19"/>
            <p:cNvSpPr txBox="1">
              <a:spLocks noChangeArrowheads="1"/>
            </p:cNvSpPr>
            <p:nvPr/>
          </p:nvSpPr>
          <p:spPr bwMode="auto">
            <a:xfrm>
              <a:off x="2439" y="3552"/>
              <a:ext cx="30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</a:pPr>
              <a:r>
                <a:rPr lang="en-US"/>
                <a:t>Bond Pressing Temperature (</a:t>
              </a:r>
              <a:r>
                <a:rPr lang="en-US" baseline="30000"/>
                <a:t>o</a:t>
              </a:r>
              <a:r>
                <a:rPr lang="en-US"/>
                <a:t>C)</a:t>
              </a:r>
            </a:p>
          </p:txBody>
        </p:sp>
        <p:sp>
          <p:nvSpPr>
            <p:cNvPr id="9245" name="Text Box 20"/>
            <p:cNvSpPr txBox="1">
              <a:spLocks noChangeArrowheads="1"/>
            </p:cNvSpPr>
            <p:nvPr/>
          </p:nvSpPr>
          <p:spPr bwMode="auto">
            <a:xfrm>
              <a:off x="2007" y="3312"/>
              <a:ext cx="3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90          100            110         120            130          140</a:t>
              </a:r>
            </a:p>
          </p:txBody>
        </p:sp>
        <p:sp>
          <p:nvSpPr>
            <p:cNvPr id="9246" name="Text Box 21"/>
            <p:cNvSpPr txBox="1">
              <a:spLocks noChangeArrowheads="1"/>
            </p:cNvSpPr>
            <p:nvPr/>
          </p:nvSpPr>
          <p:spPr bwMode="auto">
            <a:xfrm>
              <a:off x="1767" y="115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bg2"/>
                </a:solidFill>
              </a:endParaRPr>
            </a:p>
          </p:txBody>
        </p:sp>
        <p:sp>
          <p:nvSpPr>
            <p:cNvPr id="9247" name="Text Box 22"/>
            <p:cNvSpPr txBox="1">
              <a:spLocks noChangeArrowheads="1"/>
            </p:cNvSpPr>
            <p:nvPr/>
          </p:nvSpPr>
          <p:spPr bwMode="auto">
            <a:xfrm rot="5400000">
              <a:off x="1570" y="1205"/>
              <a:ext cx="2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bg2"/>
                </a:solidFill>
              </a:endParaRPr>
            </a:p>
          </p:txBody>
        </p:sp>
        <p:sp>
          <p:nvSpPr>
            <p:cNvPr id="9248" name="Text Box 23"/>
            <p:cNvSpPr txBox="1">
              <a:spLocks noChangeArrowheads="1"/>
            </p:cNvSpPr>
            <p:nvPr/>
          </p:nvSpPr>
          <p:spPr bwMode="auto">
            <a:xfrm rot="-5400000">
              <a:off x="196" y="1958"/>
              <a:ext cx="26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Isothermal strength</a:t>
              </a:r>
            </a:p>
            <a:p>
              <a:pPr algn="ctr"/>
              <a:r>
                <a:rPr lang="en-US">
                  <a:solidFill>
                    <a:srgbClr val="00B888"/>
                  </a:solidFill>
                </a:rPr>
                <a:t>development</a:t>
              </a:r>
              <a:r>
                <a:rPr lang="en-US">
                  <a:solidFill>
                    <a:schemeClr val="accent1"/>
                  </a:solidFill>
                </a:rPr>
                <a:t> </a:t>
              </a:r>
              <a:r>
                <a:rPr lang="en-US"/>
                <a:t>rates (kPa/sec.)</a:t>
              </a:r>
            </a:p>
          </p:txBody>
        </p:sp>
        <p:sp>
          <p:nvSpPr>
            <p:cNvPr id="9249" name="Oval 24"/>
            <p:cNvSpPr>
              <a:spLocks noChangeArrowheads="1"/>
            </p:cNvSpPr>
            <p:nvPr/>
          </p:nvSpPr>
          <p:spPr bwMode="auto">
            <a:xfrm>
              <a:off x="4167" y="249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0" name="Freeform 25"/>
            <p:cNvSpPr>
              <a:spLocks/>
            </p:cNvSpPr>
            <p:nvPr/>
          </p:nvSpPr>
          <p:spPr bwMode="auto">
            <a:xfrm>
              <a:off x="2295" y="1296"/>
              <a:ext cx="2400" cy="1824"/>
            </a:xfrm>
            <a:custGeom>
              <a:avLst/>
              <a:gdLst>
                <a:gd name="T0" fmla="*/ 0 w 2400"/>
                <a:gd name="T1" fmla="*/ 1824 h 1824"/>
                <a:gd name="T2" fmla="*/ 1056 w 2400"/>
                <a:gd name="T3" fmla="*/ 1680 h 1824"/>
                <a:gd name="T4" fmla="*/ 1824 w 2400"/>
                <a:gd name="T5" fmla="*/ 1344 h 1824"/>
                <a:gd name="T6" fmla="*/ 2112 w 2400"/>
                <a:gd name="T7" fmla="*/ 960 h 1824"/>
                <a:gd name="T8" fmla="*/ 2400 w 2400"/>
                <a:gd name="T9" fmla="*/ 0 h 1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0"/>
                <a:gd name="T16" fmla="*/ 0 h 1824"/>
                <a:gd name="T17" fmla="*/ 2400 w 2400"/>
                <a:gd name="T18" fmla="*/ 1824 h 18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0" h="1824">
                  <a:moveTo>
                    <a:pt x="0" y="1824"/>
                  </a:moveTo>
                  <a:cubicBezTo>
                    <a:pt x="376" y="1792"/>
                    <a:pt x="752" y="1760"/>
                    <a:pt x="1056" y="1680"/>
                  </a:cubicBezTo>
                  <a:cubicBezTo>
                    <a:pt x="1360" y="1600"/>
                    <a:pt x="1648" y="1464"/>
                    <a:pt x="1824" y="1344"/>
                  </a:cubicBezTo>
                  <a:cubicBezTo>
                    <a:pt x="2000" y="1224"/>
                    <a:pt x="2016" y="1184"/>
                    <a:pt x="2112" y="960"/>
                  </a:cubicBezTo>
                  <a:cubicBezTo>
                    <a:pt x="2208" y="736"/>
                    <a:pt x="2360" y="152"/>
                    <a:pt x="2400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Text Box 26"/>
            <p:cNvSpPr txBox="1">
              <a:spLocks noChangeArrowheads="1"/>
            </p:cNvSpPr>
            <p:nvPr/>
          </p:nvSpPr>
          <p:spPr bwMode="auto">
            <a:xfrm>
              <a:off x="2583" y="1824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2" name="Text Box 27"/>
            <p:cNvSpPr txBox="1">
              <a:spLocks noChangeArrowheads="1"/>
            </p:cNvSpPr>
            <p:nvPr/>
          </p:nvSpPr>
          <p:spPr bwMode="auto">
            <a:xfrm>
              <a:off x="1731" y="1212"/>
              <a:ext cx="336" cy="2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/>
                <a:t>200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150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endParaRPr lang="en-US" sz="6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100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endParaRPr lang="en-US" sz="10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50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</p:grpSp>
      <p:graphicFrame>
        <p:nvGraphicFramePr>
          <p:cNvPr id="9218" name="Object 28"/>
          <p:cNvGraphicFramePr>
            <a:graphicFrameLocks noChangeAspect="1"/>
          </p:cNvGraphicFramePr>
          <p:nvPr/>
        </p:nvGraphicFramePr>
        <p:xfrm>
          <a:off x="5795963" y="2205038"/>
          <a:ext cx="12557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0" name="Formel" r:id="rId4" imgW="545760" imgH="164880" progId="Equation.3">
                  <p:embed/>
                </p:oleObj>
              </mc:Choice>
              <mc:Fallback>
                <p:oleObj name="Formel" r:id="rId4" imgW="545760" imgH="16488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205038"/>
                        <a:ext cx="1255712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29"/>
          <p:cNvGraphicFramePr>
            <a:graphicFrameLocks noChangeAspect="1"/>
          </p:cNvGraphicFramePr>
          <p:nvPr/>
        </p:nvGraphicFramePr>
        <p:xfrm>
          <a:off x="3132138" y="5554663"/>
          <a:ext cx="2476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1" name="Formel" r:id="rId6" imgW="126720" imgH="152280" progId="Equation.3">
                  <p:embed/>
                </p:oleObj>
              </mc:Choice>
              <mc:Fallback>
                <p:oleObj name="Formel" r:id="rId6" imgW="126720" imgH="1522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54663"/>
                        <a:ext cx="247650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30"/>
          <p:cNvSpPr txBox="1">
            <a:spLocks noChangeArrowheads="1"/>
          </p:cNvSpPr>
          <p:nvPr/>
        </p:nvSpPr>
        <p:spPr bwMode="auto">
          <a:xfrm>
            <a:off x="3586163" y="5548313"/>
            <a:ext cx="25654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1600"/>
              <a:t>strength development rate</a:t>
            </a:r>
          </a:p>
          <a:p>
            <a:pPr>
              <a:spcAft>
                <a:spcPct val="25000"/>
              </a:spcAft>
            </a:pPr>
            <a:r>
              <a:rPr lang="en-US" sz="1600"/>
              <a:t>temperature</a:t>
            </a:r>
          </a:p>
          <a:p>
            <a:pPr>
              <a:spcAft>
                <a:spcPct val="25000"/>
              </a:spcAft>
            </a:pPr>
            <a:r>
              <a:rPr lang="en-US" sz="1600"/>
              <a:t>experimentally determined</a:t>
            </a:r>
            <a:br>
              <a:rPr lang="en-US" sz="1600"/>
            </a:br>
            <a:r>
              <a:rPr lang="en-US" sz="1600"/>
              <a:t>coefficients</a:t>
            </a:r>
            <a:endParaRPr lang="en-US" sz="1600">
              <a:cs typeface="Arial" charset="0"/>
            </a:endParaRPr>
          </a:p>
        </p:txBody>
      </p:sp>
      <p:graphicFrame>
        <p:nvGraphicFramePr>
          <p:cNvPr id="9220" name="Object 31"/>
          <p:cNvGraphicFramePr>
            <a:graphicFrameLocks noChangeAspect="1"/>
          </p:cNvGraphicFramePr>
          <p:nvPr/>
        </p:nvGraphicFramePr>
        <p:xfrm>
          <a:off x="3132138" y="5878513"/>
          <a:ext cx="249237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2" name="Formel" r:id="rId8" imgW="126720" imgH="139680" progId="Equation.3">
                  <p:embed/>
                </p:oleObj>
              </mc:Choice>
              <mc:Fallback>
                <p:oleObj name="Formel" r:id="rId8" imgW="126720" imgH="13968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878513"/>
                        <a:ext cx="249237" cy="271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32"/>
          <p:cNvGraphicFramePr>
            <a:graphicFrameLocks noChangeAspect="1"/>
          </p:cNvGraphicFramePr>
          <p:nvPr/>
        </p:nvGraphicFramePr>
        <p:xfrm>
          <a:off x="3146425" y="6173788"/>
          <a:ext cx="4206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3" name="Formel" r:id="rId10" imgW="215640" imgH="164880" progId="Equation.3">
                  <p:embed/>
                </p:oleObj>
              </mc:Choice>
              <mc:Fallback>
                <p:oleObj name="Formel" r:id="rId10" imgW="215640" imgH="16488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425" y="6173788"/>
                        <a:ext cx="4206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5" name="Group 33"/>
          <p:cNvGrpSpPr>
            <a:grpSpLocks/>
          </p:cNvGrpSpPr>
          <p:nvPr/>
        </p:nvGrpSpPr>
        <p:grpSpPr bwMode="auto">
          <a:xfrm>
            <a:off x="0" y="1630363"/>
            <a:ext cx="1547813" cy="400050"/>
            <a:chOff x="0" y="1084"/>
            <a:chExt cx="975" cy="252"/>
          </a:xfrm>
        </p:grpSpPr>
        <p:sp>
          <p:nvSpPr>
            <p:cNvPr id="9227" name="Text Box 34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9228" name="Rectangle 35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Regressed strength development rate </a:t>
            </a:r>
            <a:br>
              <a:rPr lang="en-US" smtClean="0"/>
            </a:br>
            <a:r>
              <a:rPr lang="en-US" sz="2000" b="0" smtClean="0"/>
              <a:t>versus temperature</a:t>
            </a:r>
            <a:br>
              <a:rPr lang="en-US" sz="2000" b="0" smtClean="0"/>
            </a:br>
            <a:endParaRPr lang="en-US" sz="2000" b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24075" y="590550"/>
            <a:ext cx="6624638" cy="4710113"/>
            <a:chOff x="1338" y="816"/>
            <a:chExt cx="4173" cy="2967"/>
          </a:xfrm>
        </p:grpSpPr>
        <p:sp>
          <p:nvSpPr>
            <p:cNvPr id="4115" name="Line 4"/>
            <p:cNvSpPr>
              <a:spLocks noChangeShapeType="1"/>
            </p:cNvSpPr>
            <p:nvPr/>
          </p:nvSpPr>
          <p:spPr bwMode="auto">
            <a:xfrm>
              <a:off x="2151" y="1248"/>
              <a:ext cx="0" cy="19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Line 5"/>
            <p:cNvSpPr>
              <a:spLocks noChangeShapeType="1"/>
            </p:cNvSpPr>
            <p:nvPr/>
          </p:nvSpPr>
          <p:spPr bwMode="auto">
            <a:xfrm flipV="1">
              <a:off x="2151" y="3216"/>
              <a:ext cx="29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Line 6"/>
            <p:cNvSpPr>
              <a:spLocks noChangeShapeType="1"/>
            </p:cNvSpPr>
            <p:nvPr/>
          </p:nvSpPr>
          <p:spPr bwMode="auto">
            <a:xfrm>
              <a:off x="2631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7"/>
            <p:cNvSpPr>
              <a:spLocks noChangeShapeType="1"/>
            </p:cNvSpPr>
            <p:nvPr/>
          </p:nvSpPr>
          <p:spPr bwMode="auto">
            <a:xfrm>
              <a:off x="3207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8"/>
            <p:cNvSpPr>
              <a:spLocks noChangeShapeType="1"/>
            </p:cNvSpPr>
            <p:nvPr/>
          </p:nvSpPr>
          <p:spPr bwMode="auto">
            <a:xfrm>
              <a:off x="3735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Line 9"/>
            <p:cNvSpPr>
              <a:spLocks noChangeShapeType="1"/>
            </p:cNvSpPr>
            <p:nvPr/>
          </p:nvSpPr>
          <p:spPr bwMode="auto">
            <a:xfrm>
              <a:off x="4215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Line 10"/>
            <p:cNvSpPr>
              <a:spLocks noChangeShapeType="1"/>
            </p:cNvSpPr>
            <p:nvPr/>
          </p:nvSpPr>
          <p:spPr bwMode="auto">
            <a:xfrm>
              <a:off x="4743" y="321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Line 11"/>
            <p:cNvSpPr>
              <a:spLocks noChangeShapeType="1"/>
            </p:cNvSpPr>
            <p:nvPr/>
          </p:nvSpPr>
          <p:spPr bwMode="auto">
            <a:xfrm flipH="1">
              <a:off x="2055" y="273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Line 12"/>
            <p:cNvSpPr>
              <a:spLocks noChangeShapeType="1"/>
            </p:cNvSpPr>
            <p:nvPr/>
          </p:nvSpPr>
          <p:spPr bwMode="auto">
            <a:xfrm flipH="1">
              <a:off x="2055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13"/>
            <p:cNvSpPr>
              <a:spLocks noChangeShapeType="1"/>
            </p:cNvSpPr>
            <p:nvPr/>
          </p:nvSpPr>
          <p:spPr bwMode="auto">
            <a:xfrm flipH="1">
              <a:off x="2055" y="172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14"/>
            <p:cNvSpPr>
              <a:spLocks noChangeShapeType="1"/>
            </p:cNvSpPr>
            <p:nvPr/>
          </p:nvSpPr>
          <p:spPr bwMode="auto">
            <a:xfrm flipH="1">
              <a:off x="2055" y="12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Oval 15"/>
            <p:cNvSpPr>
              <a:spLocks noChangeArrowheads="1"/>
            </p:cNvSpPr>
            <p:nvPr/>
          </p:nvSpPr>
          <p:spPr bwMode="auto">
            <a:xfrm>
              <a:off x="2343" y="30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Oval 16"/>
            <p:cNvSpPr>
              <a:spLocks noChangeArrowheads="1"/>
            </p:cNvSpPr>
            <p:nvPr/>
          </p:nvSpPr>
          <p:spPr bwMode="auto">
            <a:xfrm>
              <a:off x="3159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17"/>
            <p:cNvSpPr>
              <a:spLocks noChangeArrowheads="1"/>
            </p:cNvSpPr>
            <p:nvPr/>
          </p:nvSpPr>
          <p:spPr bwMode="auto">
            <a:xfrm>
              <a:off x="3927" y="268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18"/>
            <p:cNvSpPr>
              <a:spLocks noChangeArrowheads="1"/>
            </p:cNvSpPr>
            <p:nvPr/>
          </p:nvSpPr>
          <p:spPr bwMode="auto">
            <a:xfrm>
              <a:off x="4647" y="12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Text Box 19"/>
            <p:cNvSpPr txBox="1">
              <a:spLocks noChangeArrowheads="1"/>
            </p:cNvSpPr>
            <p:nvPr/>
          </p:nvSpPr>
          <p:spPr bwMode="auto">
            <a:xfrm>
              <a:off x="2439" y="3552"/>
              <a:ext cx="30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</a:pPr>
              <a:r>
                <a:rPr lang="en-US"/>
                <a:t>Bond Pressing Temperature (</a:t>
              </a:r>
              <a:r>
                <a:rPr lang="en-US" baseline="30000"/>
                <a:t>o</a:t>
              </a:r>
              <a:r>
                <a:rPr lang="en-US"/>
                <a:t>C)</a:t>
              </a:r>
            </a:p>
          </p:txBody>
        </p:sp>
        <p:sp>
          <p:nvSpPr>
            <p:cNvPr id="4131" name="Text Box 20"/>
            <p:cNvSpPr txBox="1">
              <a:spLocks noChangeArrowheads="1"/>
            </p:cNvSpPr>
            <p:nvPr/>
          </p:nvSpPr>
          <p:spPr bwMode="auto">
            <a:xfrm>
              <a:off x="2007" y="3312"/>
              <a:ext cx="3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90          100            110         120            130          140</a:t>
              </a:r>
            </a:p>
          </p:txBody>
        </p:sp>
        <p:sp>
          <p:nvSpPr>
            <p:cNvPr id="4132" name="Text Box 21"/>
            <p:cNvSpPr txBox="1">
              <a:spLocks noChangeArrowheads="1"/>
            </p:cNvSpPr>
            <p:nvPr/>
          </p:nvSpPr>
          <p:spPr bwMode="auto">
            <a:xfrm>
              <a:off x="1767" y="115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bg2"/>
                </a:solidFill>
              </a:endParaRPr>
            </a:p>
          </p:txBody>
        </p:sp>
        <p:sp>
          <p:nvSpPr>
            <p:cNvPr id="4133" name="Text Box 22"/>
            <p:cNvSpPr txBox="1">
              <a:spLocks noChangeArrowheads="1"/>
            </p:cNvSpPr>
            <p:nvPr/>
          </p:nvSpPr>
          <p:spPr bwMode="auto">
            <a:xfrm rot="5400000">
              <a:off x="1570" y="1205"/>
              <a:ext cx="2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bg2"/>
                </a:solidFill>
              </a:endParaRPr>
            </a:p>
          </p:txBody>
        </p:sp>
        <p:sp>
          <p:nvSpPr>
            <p:cNvPr id="4134" name="Text Box 23"/>
            <p:cNvSpPr txBox="1">
              <a:spLocks noChangeArrowheads="1"/>
            </p:cNvSpPr>
            <p:nvPr/>
          </p:nvSpPr>
          <p:spPr bwMode="auto">
            <a:xfrm rot="-5400000">
              <a:off x="196" y="1958"/>
              <a:ext cx="26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Isothermal strength</a:t>
              </a:r>
            </a:p>
            <a:p>
              <a:pPr algn="ctr"/>
              <a:r>
                <a:rPr lang="en-US">
                  <a:solidFill>
                    <a:srgbClr val="00B888"/>
                  </a:solidFill>
                </a:rPr>
                <a:t>development</a:t>
              </a:r>
              <a:r>
                <a:rPr lang="en-US">
                  <a:solidFill>
                    <a:schemeClr val="accent1"/>
                  </a:solidFill>
                </a:rPr>
                <a:t> </a:t>
              </a:r>
              <a:r>
                <a:rPr lang="en-US"/>
                <a:t>rates (kPa/sec.)</a:t>
              </a:r>
            </a:p>
          </p:txBody>
        </p:sp>
        <p:sp>
          <p:nvSpPr>
            <p:cNvPr id="4135" name="Oval 24"/>
            <p:cNvSpPr>
              <a:spLocks noChangeArrowheads="1"/>
            </p:cNvSpPr>
            <p:nvPr/>
          </p:nvSpPr>
          <p:spPr bwMode="auto">
            <a:xfrm>
              <a:off x="4167" y="249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Freeform 25"/>
            <p:cNvSpPr>
              <a:spLocks/>
            </p:cNvSpPr>
            <p:nvPr/>
          </p:nvSpPr>
          <p:spPr bwMode="auto">
            <a:xfrm>
              <a:off x="2295" y="1296"/>
              <a:ext cx="2400" cy="1824"/>
            </a:xfrm>
            <a:custGeom>
              <a:avLst/>
              <a:gdLst>
                <a:gd name="T0" fmla="*/ 0 w 2400"/>
                <a:gd name="T1" fmla="*/ 1824 h 1824"/>
                <a:gd name="T2" fmla="*/ 1056 w 2400"/>
                <a:gd name="T3" fmla="*/ 1680 h 1824"/>
                <a:gd name="T4" fmla="*/ 1824 w 2400"/>
                <a:gd name="T5" fmla="*/ 1344 h 1824"/>
                <a:gd name="T6" fmla="*/ 2112 w 2400"/>
                <a:gd name="T7" fmla="*/ 960 h 1824"/>
                <a:gd name="T8" fmla="*/ 2400 w 2400"/>
                <a:gd name="T9" fmla="*/ 0 h 1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0"/>
                <a:gd name="T16" fmla="*/ 0 h 1824"/>
                <a:gd name="T17" fmla="*/ 2400 w 2400"/>
                <a:gd name="T18" fmla="*/ 1824 h 18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0" h="1824">
                  <a:moveTo>
                    <a:pt x="0" y="1824"/>
                  </a:moveTo>
                  <a:cubicBezTo>
                    <a:pt x="376" y="1792"/>
                    <a:pt x="752" y="1760"/>
                    <a:pt x="1056" y="1680"/>
                  </a:cubicBezTo>
                  <a:cubicBezTo>
                    <a:pt x="1360" y="1600"/>
                    <a:pt x="1648" y="1464"/>
                    <a:pt x="1824" y="1344"/>
                  </a:cubicBezTo>
                  <a:cubicBezTo>
                    <a:pt x="2000" y="1224"/>
                    <a:pt x="2016" y="1184"/>
                    <a:pt x="2112" y="960"/>
                  </a:cubicBezTo>
                  <a:cubicBezTo>
                    <a:pt x="2208" y="736"/>
                    <a:pt x="2360" y="152"/>
                    <a:pt x="2400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Text Box 26"/>
            <p:cNvSpPr txBox="1">
              <a:spLocks noChangeArrowheads="1"/>
            </p:cNvSpPr>
            <p:nvPr/>
          </p:nvSpPr>
          <p:spPr bwMode="auto">
            <a:xfrm>
              <a:off x="2583" y="1824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138" name="Text Box 27"/>
            <p:cNvSpPr txBox="1">
              <a:spLocks noChangeArrowheads="1"/>
            </p:cNvSpPr>
            <p:nvPr/>
          </p:nvSpPr>
          <p:spPr bwMode="auto">
            <a:xfrm>
              <a:off x="1731" y="1212"/>
              <a:ext cx="336" cy="2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/>
                <a:t>200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150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endParaRPr lang="en-US" sz="6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100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endParaRPr lang="en-US" sz="10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50</a:t>
              </a:r>
            </a:p>
            <a:p>
              <a:pPr algn="r">
                <a:spcBef>
                  <a:spcPct val="50000"/>
                </a:spcBef>
              </a:pPr>
              <a:endParaRPr lang="en-US" sz="1400"/>
            </a:p>
            <a:p>
              <a:pPr algn="r"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</p:grpSp>
      <p:graphicFrame>
        <p:nvGraphicFramePr>
          <p:cNvPr id="4098" name="Object 28"/>
          <p:cNvGraphicFramePr>
            <a:graphicFrameLocks noChangeAspect="1"/>
          </p:cNvGraphicFramePr>
          <p:nvPr/>
        </p:nvGraphicFramePr>
        <p:xfrm>
          <a:off x="5795963" y="2205038"/>
          <a:ext cx="12557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8" name="Formel" r:id="rId4" imgW="545760" imgH="164880" progId="Equation.3">
                  <p:embed/>
                </p:oleObj>
              </mc:Choice>
              <mc:Fallback>
                <p:oleObj name="Formel" r:id="rId4" imgW="545760" imgH="16488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205038"/>
                        <a:ext cx="1255712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9"/>
          <p:cNvGraphicFramePr>
            <a:graphicFrameLocks noChangeAspect="1"/>
          </p:cNvGraphicFramePr>
          <p:nvPr/>
        </p:nvGraphicFramePr>
        <p:xfrm>
          <a:off x="3132138" y="5554663"/>
          <a:ext cx="2476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9" name="Formel" r:id="rId6" imgW="126720" imgH="152280" progId="Equation.3">
                  <p:embed/>
                </p:oleObj>
              </mc:Choice>
              <mc:Fallback>
                <p:oleObj name="Formel" r:id="rId6" imgW="126720" imgH="1522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54663"/>
                        <a:ext cx="247650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30"/>
          <p:cNvSpPr txBox="1">
            <a:spLocks noChangeArrowheads="1"/>
          </p:cNvSpPr>
          <p:nvPr/>
        </p:nvSpPr>
        <p:spPr bwMode="auto">
          <a:xfrm>
            <a:off x="3586163" y="5548313"/>
            <a:ext cx="25654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1600"/>
              <a:t>strength development rate</a:t>
            </a:r>
          </a:p>
          <a:p>
            <a:pPr>
              <a:spcAft>
                <a:spcPct val="25000"/>
              </a:spcAft>
            </a:pPr>
            <a:r>
              <a:rPr lang="en-US" sz="1600"/>
              <a:t>temperature</a:t>
            </a:r>
          </a:p>
          <a:p>
            <a:pPr>
              <a:spcAft>
                <a:spcPct val="25000"/>
              </a:spcAft>
            </a:pPr>
            <a:r>
              <a:rPr lang="en-US" sz="1600"/>
              <a:t>experimentally determined</a:t>
            </a:r>
            <a:br>
              <a:rPr lang="en-US" sz="1600"/>
            </a:br>
            <a:r>
              <a:rPr lang="en-US" sz="1600"/>
              <a:t>coefficients</a:t>
            </a:r>
            <a:endParaRPr lang="en-US" sz="1600">
              <a:cs typeface="Arial" charset="0"/>
            </a:endParaRPr>
          </a:p>
        </p:txBody>
      </p:sp>
      <p:graphicFrame>
        <p:nvGraphicFramePr>
          <p:cNvPr id="4100" name="Object 31"/>
          <p:cNvGraphicFramePr>
            <a:graphicFrameLocks noChangeAspect="1"/>
          </p:cNvGraphicFramePr>
          <p:nvPr/>
        </p:nvGraphicFramePr>
        <p:xfrm>
          <a:off x="3132138" y="5878513"/>
          <a:ext cx="249237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0" name="Formel" r:id="rId8" imgW="126720" imgH="139680" progId="Equation.3">
                  <p:embed/>
                </p:oleObj>
              </mc:Choice>
              <mc:Fallback>
                <p:oleObj name="Formel" r:id="rId8" imgW="126720" imgH="13968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878513"/>
                        <a:ext cx="249237" cy="271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32"/>
          <p:cNvGraphicFramePr>
            <a:graphicFrameLocks noChangeAspect="1"/>
          </p:cNvGraphicFramePr>
          <p:nvPr/>
        </p:nvGraphicFramePr>
        <p:xfrm>
          <a:off x="3146425" y="6173788"/>
          <a:ext cx="4206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1" name="Formel" r:id="rId10" imgW="215640" imgH="164880" progId="Equation.3">
                  <p:embed/>
                </p:oleObj>
              </mc:Choice>
              <mc:Fallback>
                <p:oleObj name="Formel" r:id="rId10" imgW="215640" imgH="16488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425" y="6173788"/>
                        <a:ext cx="4206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0" y="1630363"/>
            <a:ext cx="1547813" cy="400050"/>
            <a:chOff x="0" y="1084"/>
            <a:chExt cx="975" cy="252"/>
          </a:xfrm>
        </p:grpSpPr>
        <p:sp>
          <p:nvSpPr>
            <p:cNvPr id="4113" name="Text Box 34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4114" name="Rectangle 35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7" name="Freeform 62"/>
          <p:cNvSpPr>
            <a:spLocks/>
          </p:cNvSpPr>
          <p:nvPr/>
        </p:nvSpPr>
        <p:spPr bwMode="auto">
          <a:xfrm>
            <a:off x="3708400" y="1844675"/>
            <a:ext cx="4032250" cy="2089150"/>
          </a:xfrm>
          <a:custGeom>
            <a:avLst/>
            <a:gdLst>
              <a:gd name="T0" fmla="*/ 0 w 2540"/>
              <a:gd name="T1" fmla="*/ 2089150 h 1316"/>
              <a:gd name="T2" fmla="*/ 1584325 w 2540"/>
              <a:gd name="T3" fmla="*/ 1800225 h 1316"/>
              <a:gd name="T4" fmla="*/ 3095625 w 2540"/>
              <a:gd name="T5" fmla="*/ 1008063 h 1316"/>
              <a:gd name="T6" fmla="*/ 4032250 w 2540"/>
              <a:gd name="T7" fmla="*/ 0 h 1316"/>
              <a:gd name="T8" fmla="*/ 0 60000 65536"/>
              <a:gd name="T9" fmla="*/ 0 60000 65536"/>
              <a:gd name="T10" fmla="*/ 0 60000 65536"/>
              <a:gd name="T11" fmla="*/ 0 60000 65536"/>
              <a:gd name="T12" fmla="*/ 0 w 2540"/>
              <a:gd name="T13" fmla="*/ 0 h 1316"/>
              <a:gd name="T14" fmla="*/ 2540 w 2540"/>
              <a:gd name="T15" fmla="*/ 1316 h 13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40" h="1316">
                <a:moveTo>
                  <a:pt x="0" y="1316"/>
                </a:moveTo>
                <a:cubicBezTo>
                  <a:pt x="336" y="1281"/>
                  <a:pt x="673" y="1247"/>
                  <a:pt x="998" y="1134"/>
                </a:cubicBezTo>
                <a:cubicBezTo>
                  <a:pt x="1323" y="1021"/>
                  <a:pt x="1693" y="824"/>
                  <a:pt x="1950" y="635"/>
                </a:cubicBezTo>
                <a:cubicBezTo>
                  <a:pt x="2207" y="446"/>
                  <a:pt x="2373" y="223"/>
                  <a:pt x="2540" y="0"/>
                </a:cubicBezTo>
              </a:path>
            </a:pathLst>
          </a:custGeom>
          <a:noFill/>
          <a:ln w="38100">
            <a:solidFill>
              <a:srgbClr val="CC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AutoShape 63"/>
          <p:cNvSpPr>
            <a:spLocks noChangeArrowheads="1"/>
          </p:cNvSpPr>
          <p:nvPr/>
        </p:nvSpPr>
        <p:spPr bwMode="auto">
          <a:xfrm>
            <a:off x="3708400" y="3860800"/>
            <a:ext cx="142875" cy="141288"/>
          </a:xfrm>
          <a:prstGeom prst="octagon">
            <a:avLst>
              <a:gd name="adj" fmla="val 292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65"/>
          <p:cNvSpPr>
            <a:spLocks noChangeArrowheads="1"/>
          </p:cNvSpPr>
          <p:nvPr/>
        </p:nvSpPr>
        <p:spPr bwMode="auto">
          <a:xfrm>
            <a:off x="5003800" y="3644900"/>
            <a:ext cx="142875" cy="141288"/>
          </a:xfrm>
          <a:prstGeom prst="octagon">
            <a:avLst>
              <a:gd name="adj" fmla="val 292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AutoShape 66"/>
          <p:cNvSpPr>
            <a:spLocks noChangeArrowheads="1"/>
          </p:cNvSpPr>
          <p:nvPr/>
        </p:nvSpPr>
        <p:spPr bwMode="auto">
          <a:xfrm>
            <a:off x="6156325" y="3141663"/>
            <a:ext cx="142875" cy="141287"/>
          </a:xfrm>
          <a:prstGeom prst="octagon">
            <a:avLst>
              <a:gd name="adj" fmla="val 292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AutoShape 67"/>
          <p:cNvSpPr>
            <a:spLocks noChangeArrowheads="1"/>
          </p:cNvSpPr>
          <p:nvPr/>
        </p:nvSpPr>
        <p:spPr bwMode="auto">
          <a:xfrm>
            <a:off x="6588125" y="2852738"/>
            <a:ext cx="142875" cy="141287"/>
          </a:xfrm>
          <a:prstGeom prst="octagon">
            <a:avLst>
              <a:gd name="adj" fmla="val 292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AutoShape 68"/>
          <p:cNvSpPr>
            <a:spLocks noChangeArrowheads="1"/>
          </p:cNvSpPr>
          <p:nvPr/>
        </p:nvSpPr>
        <p:spPr bwMode="auto">
          <a:xfrm>
            <a:off x="7380288" y="2133600"/>
            <a:ext cx="142875" cy="141288"/>
          </a:xfrm>
          <a:prstGeom prst="octagon">
            <a:avLst>
              <a:gd name="adj" fmla="val 292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36613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Mechanisms operative during pressing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Predicting internal conditions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need to optimize adhesion </a:t>
            </a:r>
            <a:r>
              <a:rPr lang="de-DE" sz="2400" b="1" dirty="0" smtClean="0">
                <a:solidFill>
                  <a:schemeClr val="tx2"/>
                </a:solidFill>
              </a:rPr>
              <a:t>dynamics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ABES approach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3200" b="1" dirty="0" smtClean="0">
                <a:solidFill>
                  <a:srgbClr val="FF0000"/>
                </a:solidFill>
              </a:rPr>
              <a:t>Adhesion in space and time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Implications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What we will discuss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Simulated temperature development</a:t>
            </a:r>
            <a:br>
              <a:rPr lang="en-US" dirty="0" smtClean="0"/>
            </a:br>
            <a:r>
              <a:rPr lang="en-US" sz="2000" b="0" dirty="0" smtClean="0"/>
              <a:t>(here: 28 m continuous MDF press)</a:t>
            </a:r>
          </a:p>
        </p:txBody>
      </p:sp>
      <p:pic>
        <p:nvPicPr>
          <p:cNvPr id="389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908050"/>
            <a:ext cx="6732587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10"/>
          <p:cNvSpPr txBox="1">
            <a:spLocks noChangeArrowheads="1"/>
          </p:cNvSpPr>
          <p:nvPr/>
        </p:nvSpPr>
        <p:spPr bwMode="auto">
          <a:xfrm rot="-1604622">
            <a:off x="5473700" y="4676775"/>
            <a:ext cx="2843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Distance from press entry [m]</a:t>
            </a: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 rot="1599253">
            <a:off x="2546350" y="4951413"/>
            <a:ext cx="2690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Cross-sectional position [%]</a:t>
            </a:r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 rot="-5400000">
            <a:off x="1606550" y="3298825"/>
            <a:ext cx="180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Temperature  [°C]</a:t>
            </a:r>
          </a:p>
        </p:txBody>
      </p:sp>
      <p:sp>
        <p:nvSpPr>
          <p:cNvPr id="38919" name="Text Box 16"/>
          <p:cNvSpPr txBox="1">
            <a:spLocks noChangeArrowheads="1"/>
          </p:cNvSpPr>
          <p:nvPr/>
        </p:nvSpPr>
        <p:spPr bwMode="auto">
          <a:xfrm>
            <a:off x="2460625" y="5988050"/>
            <a:ext cx="60721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Mat width: 2.7 m		Initial MC (T): 9.6% (26°C)</a:t>
            </a:r>
          </a:p>
          <a:p>
            <a:r>
              <a:rPr lang="en-US" sz="1600" dirty="0"/>
              <a:t>Target thickness: 20 mm 	Max. steel belt </a:t>
            </a:r>
            <a:r>
              <a:rPr lang="en-US" sz="1600" dirty="0" smtClean="0"/>
              <a:t>temperature: </a:t>
            </a:r>
            <a:r>
              <a:rPr lang="en-US" sz="1600" dirty="0"/>
              <a:t>220°C</a:t>
            </a:r>
          </a:p>
          <a:p>
            <a:r>
              <a:rPr lang="en-US" sz="1600" dirty="0"/>
              <a:t>Target density: 780 kg/m³	Feed speed: 130 mm/s</a:t>
            </a:r>
          </a:p>
        </p:txBody>
      </p:sp>
      <p:grpSp>
        <p:nvGrpSpPr>
          <p:cNvPr id="38920" name="Group 17"/>
          <p:cNvGrpSpPr>
            <a:grpSpLocks/>
          </p:cNvGrpSpPr>
          <p:nvPr/>
        </p:nvGrpSpPr>
        <p:grpSpPr bwMode="auto">
          <a:xfrm>
            <a:off x="0" y="1846263"/>
            <a:ext cx="1547813" cy="400050"/>
            <a:chOff x="0" y="1084"/>
            <a:chExt cx="975" cy="252"/>
          </a:xfrm>
        </p:grpSpPr>
        <p:sp>
          <p:nvSpPr>
            <p:cNvPr id="38922" name="Text Box 18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38923" name="Rectangle 19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908050"/>
            <a:ext cx="67691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Simulated bond strength development</a:t>
            </a:r>
            <a:br>
              <a:rPr lang="en-US" smtClean="0"/>
            </a:br>
            <a:r>
              <a:rPr lang="en-US" sz="2000" b="0" smtClean="0"/>
              <a:t>(here: 28 m continuous MDF press)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 rot="-1604622">
            <a:off x="5473700" y="4676775"/>
            <a:ext cx="2843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Distance from press entry [m]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 rot="1599253">
            <a:off x="2546350" y="4951413"/>
            <a:ext cx="2690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Cross-sectional position [%]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 rot="-5400000">
            <a:off x="1460500" y="3152775"/>
            <a:ext cx="209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Bond strength  [MPa]</a:t>
            </a:r>
          </a:p>
        </p:txBody>
      </p:sp>
      <p:sp>
        <p:nvSpPr>
          <p:cNvPr id="39943" name="Text Box 11"/>
          <p:cNvSpPr txBox="1">
            <a:spLocks noChangeArrowheads="1"/>
          </p:cNvSpPr>
          <p:nvPr/>
        </p:nvSpPr>
        <p:spPr bwMode="auto">
          <a:xfrm>
            <a:off x="2460625" y="5988050"/>
            <a:ext cx="60721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Mat width: 2.7 m		Initial MC (T): 9.6% (26°C)</a:t>
            </a:r>
          </a:p>
          <a:p>
            <a:r>
              <a:rPr lang="en-US" sz="1600"/>
              <a:t>Target thickness: 20 mm 	Max. steel belt temperature: 220°C</a:t>
            </a:r>
          </a:p>
          <a:p>
            <a:r>
              <a:rPr lang="en-US" sz="1600"/>
              <a:t>Target density: 780 kg/m³	Feed speed: 130 mm/s</a:t>
            </a:r>
          </a:p>
        </p:txBody>
      </p:sp>
      <p:grpSp>
        <p:nvGrpSpPr>
          <p:cNvPr id="39945" name="Group 13"/>
          <p:cNvGrpSpPr>
            <a:grpSpLocks/>
          </p:cNvGrpSpPr>
          <p:nvPr/>
        </p:nvGrpSpPr>
        <p:grpSpPr bwMode="auto">
          <a:xfrm>
            <a:off x="2887663" y="2517775"/>
            <a:ext cx="119062" cy="1273175"/>
            <a:chOff x="1819" y="1812"/>
            <a:chExt cx="75" cy="802"/>
          </a:xfrm>
        </p:grpSpPr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1819" y="2485"/>
              <a:ext cx="75" cy="1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10800" rIns="18000" bIns="10800">
              <a:spAutoFit/>
            </a:bodyPr>
            <a:lstStyle/>
            <a:p>
              <a:r>
                <a:rPr lang="en-US" sz="1200"/>
                <a:t>2</a:t>
              </a:r>
            </a:p>
          </p:txBody>
        </p:sp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1819" y="2160"/>
              <a:ext cx="75" cy="1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10800" rIns="18000" bIns="10800">
              <a:spAutoFit/>
            </a:bodyPr>
            <a:lstStyle/>
            <a:p>
              <a:r>
                <a:rPr lang="en-US" sz="1200"/>
                <a:t>4</a:t>
              </a: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1819" y="1812"/>
              <a:ext cx="75" cy="1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10800" rIns="18000" bIns="10800">
              <a:spAutoFit/>
            </a:bodyPr>
            <a:lstStyle/>
            <a:p>
              <a:r>
                <a:rPr lang="en-US" sz="1200"/>
                <a:t>6</a:t>
              </a:r>
            </a:p>
          </p:txBody>
        </p:sp>
      </p:grpSp>
      <p:grpSp>
        <p:nvGrpSpPr>
          <p:cNvPr id="39946" name="Group 17"/>
          <p:cNvGrpSpPr>
            <a:grpSpLocks/>
          </p:cNvGrpSpPr>
          <p:nvPr/>
        </p:nvGrpSpPr>
        <p:grpSpPr bwMode="auto">
          <a:xfrm>
            <a:off x="0" y="1846263"/>
            <a:ext cx="1547813" cy="400050"/>
            <a:chOff x="0" y="1084"/>
            <a:chExt cx="975" cy="252"/>
          </a:xfrm>
        </p:grpSpPr>
        <p:sp>
          <p:nvSpPr>
            <p:cNvPr id="39948" name="Text Box 18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39949" name="Rectangle 19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36613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Mechanisms operative during pressing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Predicting internal conditions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need to optimize adhesion dynamics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ABES approach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Adhesion in space and time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3200" b="1" dirty="0" smtClean="0">
                <a:solidFill>
                  <a:srgbClr val="FF0000"/>
                </a:solidFill>
              </a:rPr>
              <a:t>Implications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What we will discuss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16065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0" indent="0" eaLnBrk="1" hangingPunct="1">
              <a:buNone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0" indent="0" eaLnBrk="1" hangingPunct="1">
              <a:buNone/>
            </a:pPr>
            <a:r>
              <a:rPr lang="de-DE" dirty="0" smtClean="0"/>
              <a:t>Balance of desitructive and constructive factors upon press exit (or opening):</a:t>
            </a:r>
          </a:p>
          <a:p>
            <a:pPr marL="0" indent="0" eaLnBrk="1" hangingPunct="1">
              <a:buNone/>
            </a:pPr>
            <a:endParaRPr lang="de-DE" dirty="0"/>
          </a:p>
          <a:p>
            <a:pPr marL="0" indent="0" eaLnBrk="1" hangingPunct="1">
              <a:buNone/>
            </a:pPr>
            <a:r>
              <a:rPr lang="de-DE" sz="2400" b="1" dirty="0" smtClean="0">
                <a:solidFill>
                  <a:srgbClr val="FF0000"/>
                </a:solidFill>
              </a:rPr>
              <a:t>Destructive</a:t>
            </a:r>
            <a:r>
              <a:rPr lang="de-DE" dirty="0" smtClean="0"/>
              <a:t> 		</a:t>
            </a:r>
            <a:r>
              <a:rPr lang="de-DE" dirty="0" smtClean="0">
                <a:solidFill>
                  <a:srgbClr val="FF0000"/>
                </a:solidFill>
              </a:rPr>
              <a:t>     versus </a:t>
            </a:r>
            <a:r>
              <a:rPr lang="de-DE" dirty="0" smtClean="0"/>
              <a:t>	</a:t>
            </a:r>
            <a:r>
              <a:rPr lang="de-DE" sz="2400" b="1" dirty="0" smtClean="0">
                <a:solidFill>
                  <a:srgbClr val="FF0000"/>
                </a:solidFill>
              </a:rPr>
              <a:t>Constructive</a:t>
            </a:r>
          </a:p>
          <a:p>
            <a:pPr marL="0" indent="0" eaLnBrk="1" hangingPunct="1">
              <a:buNone/>
            </a:pPr>
            <a:r>
              <a:rPr lang="de-DE" dirty="0" smtClean="0"/>
              <a:t>Trapped vapour pressure		Strength of bonds</a:t>
            </a:r>
          </a:p>
          <a:p>
            <a:pPr marL="0" indent="0" eaLnBrk="1" hangingPunct="1">
              <a:buNone/>
            </a:pPr>
            <a:r>
              <a:rPr lang="de-DE" sz="2000" dirty="0" smtClean="0"/>
              <a:t>Residual internal stresses 		Plastic relaxation</a:t>
            </a:r>
          </a:p>
          <a:p>
            <a:pPr marL="1166813" lvl="3" indent="0" eaLnBrk="1" hangingPunct="1">
              <a:buNone/>
            </a:pPr>
            <a:endParaRPr lang="de-DE" dirty="0" smtClean="0"/>
          </a:p>
          <a:p>
            <a:pPr marL="1166813" lvl="3" indent="0" eaLnBrk="1" hangingPunct="1">
              <a:buNone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</a:rPr>
              <a:t>Maximise </a:t>
            </a:r>
            <a:r>
              <a:rPr lang="de-DE" sz="2800" b="1" dirty="0">
                <a:solidFill>
                  <a:srgbClr val="FF0000"/>
                </a:solidFill>
              </a:rPr>
              <a:t>press speed:</a:t>
            </a:r>
          </a:p>
          <a:p>
            <a:pPr algn="ctr"/>
            <a:endParaRPr lang="de-DE" sz="2800" b="1" dirty="0">
              <a:solidFill>
                <a:srgbClr val="FF0000"/>
              </a:solidFill>
            </a:endParaRPr>
          </a:p>
          <a:p>
            <a:pPr algn="ctr"/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619" r="17258" b="16948"/>
          <a:stretch/>
        </p:blipFill>
        <p:spPr bwMode="auto">
          <a:xfrm rot="10800000" flipH="1" flipV="1">
            <a:off x="2051050" y="4458984"/>
            <a:ext cx="2304996" cy="151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6184313" y="4516736"/>
            <a:ext cx="2434542" cy="1400747"/>
            <a:chOff x="1342" y="792"/>
            <a:chExt cx="4305" cy="3046"/>
          </a:xfrm>
        </p:grpSpPr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1342" y="792"/>
              <a:ext cx="4305" cy="3046"/>
              <a:chOff x="1342" y="792"/>
              <a:chExt cx="4305" cy="3046"/>
            </a:xfrm>
          </p:grpSpPr>
          <p:pic>
            <p:nvPicPr>
              <p:cNvPr id="21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83" y="792"/>
                <a:ext cx="4264" cy="3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 rot="19995378">
                <a:off x="4182" y="2904"/>
                <a:ext cx="327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600" dirty="0"/>
              </a:p>
            </p:txBody>
          </p:sp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 rot="1599253">
                <a:off x="2291" y="3077"/>
                <a:ext cx="327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600" dirty="0"/>
              </a:p>
            </p:txBody>
          </p:sp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1441" y="2013"/>
                <a:ext cx="402" cy="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600" dirty="0"/>
              </a:p>
            </p:txBody>
          </p:sp>
        </p:grpSp>
        <p:grpSp>
          <p:nvGrpSpPr>
            <p:cNvPr id="17" name="Group 18"/>
            <p:cNvGrpSpPr>
              <a:grpSpLocks/>
            </p:cNvGrpSpPr>
            <p:nvPr/>
          </p:nvGrpSpPr>
          <p:grpSpPr bwMode="auto">
            <a:xfrm>
              <a:off x="1819" y="1812"/>
              <a:ext cx="75" cy="802"/>
              <a:chOff x="1819" y="1812"/>
              <a:chExt cx="75" cy="802"/>
            </a:xfrm>
          </p:grpSpPr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1819" y="2485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2</a:t>
                </a: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1819" y="2160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4</a:t>
                </a:r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1819" y="1812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6</a:t>
                </a:r>
              </a:p>
            </p:txBody>
          </p:sp>
        </p:grpSp>
      </p:grpSp>
      <p:grpSp>
        <p:nvGrpSpPr>
          <p:cNvPr id="25" name="Group 556"/>
          <p:cNvGrpSpPr>
            <a:grpSpLocks/>
          </p:cNvGrpSpPr>
          <p:nvPr/>
        </p:nvGrpSpPr>
        <p:grpSpPr bwMode="auto">
          <a:xfrm>
            <a:off x="2526224" y="5917483"/>
            <a:ext cx="934831" cy="669522"/>
            <a:chOff x="4518" y="1413"/>
            <a:chExt cx="1199" cy="1473"/>
          </a:xfrm>
        </p:grpSpPr>
        <p:grpSp>
          <p:nvGrpSpPr>
            <p:cNvPr id="26" name="Group 139"/>
            <p:cNvGrpSpPr>
              <a:grpSpLocks/>
            </p:cNvGrpSpPr>
            <p:nvPr/>
          </p:nvGrpSpPr>
          <p:grpSpPr bwMode="auto">
            <a:xfrm>
              <a:off x="4518" y="1413"/>
              <a:ext cx="1199" cy="1473"/>
              <a:chOff x="4518" y="1563"/>
              <a:chExt cx="1199" cy="1473"/>
            </a:xfrm>
          </p:grpSpPr>
          <p:sp>
            <p:nvSpPr>
              <p:cNvPr id="50" name="Rectangle 140"/>
              <p:cNvSpPr>
                <a:spLocks noChangeArrowheads="1"/>
              </p:cNvSpPr>
              <p:nvPr/>
            </p:nvSpPr>
            <p:spPr bwMode="auto">
              <a:xfrm>
                <a:off x="4558" y="2530"/>
                <a:ext cx="1089" cy="182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51" name="Rectangle 141"/>
              <p:cNvSpPr>
                <a:spLocks noChangeArrowheads="1"/>
              </p:cNvSpPr>
              <p:nvPr/>
            </p:nvSpPr>
            <p:spPr bwMode="auto">
              <a:xfrm>
                <a:off x="4558" y="1895"/>
                <a:ext cx="1089" cy="182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pic>
            <p:nvPicPr>
              <p:cNvPr id="52" name="Picture 142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20000"/>
              </a:blip>
              <a:srcRect/>
              <a:stretch>
                <a:fillRect/>
              </a:stretch>
            </p:blipFill>
            <p:spPr bwMode="auto">
              <a:xfrm>
                <a:off x="4558" y="2031"/>
                <a:ext cx="1089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3" name="Group 143"/>
              <p:cNvGrpSpPr>
                <a:grpSpLocks/>
              </p:cNvGrpSpPr>
              <p:nvPr/>
            </p:nvGrpSpPr>
            <p:grpSpPr bwMode="auto">
              <a:xfrm>
                <a:off x="4518" y="2006"/>
                <a:ext cx="1185" cy="73"/>
                <a:chOff x="4518" y="631"/>
                <a:chExt cx="1185" cy="73"/>
              </a:xfrm>
            </p:grpSpPr>
            <p:sp>
              <p:nvSpPr>
                <p:cNvPr id="177" name="Rectangle 144"/>
                <p:cNvSpPr>
                  <a:spLocks noChangeArrowheads="1"/>
                </p:cNvSpPr>
                <p:nvPr/>
              </p:nvSpPr>
              <p:spPr bwMode="auto">
                <a:xfrm>
                  <a:off x="4518" y="631"/>
                  <a:ext cx="1185" cy="7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518" y="631"/>
                  <a:ext cx="1185" cy="73"/>
                </a:xfrm>
                <a:prstGeom prst="rect">
                  <a:avLst/>
                </a:prstGeom>
                <a:noFill/>
                <a:ln w="15875" cap="rnd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4" name="Group 146"/>
              <p:cNvGrpSpPr>
                <a:grpSpLocks/>
              </p:cNvGrpSpPr>
              <p:nvPr/>
            </p:nvGrpSpPr>
            <p:grpSpPr bwMode="auto">
              <a:xfrm>
                <a:off x="4611" y="2016"/>
                <a:ext cx="1106" cy="62"/>
                <a:chOff x="4611" y="641"/>
                <a:chExt cx="1106" cy="62"/>
              </a:xfrm>
            </p:grpSpPr>
            <p:grpSp>
              <p:nvGrpSpPr>
                <p:cNvPr id="124" name="Group 147"/>
                <p:cNvGrpSpPr>
                  <a:grpSpLocks/>
                </p:cNvGrpSpPr>
                <p:nvPr/>
              </p:nvGrpSpPr>
              <p:grpSpPr bwMode="auto">
                <a:xfrm>
                  <a:off x="4611" y="641"/>
                  <a:ext cx="61" cy="61"/>
                  <a:chOff x="4655" y="2181"/>
                  <a:chExt cx="61" cy="61"/>
                </a:xfrm>
              </p:grpSpPr>
              <p:sp>
                <p:nvSpPr>
                  <p:cNvPr id="175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5" name="Group 150"/>
                <p:cNvGrpSpPr>
                  <a:grpSpLocks/>
                </p:cNvGrpSpPr>
                <p:nvPr/>
              </p:nvGrpSpPr>
              <p:grpSpPr bwMode="auto">
                <a:xfrm>
                  <a:off x="4684" y="642"/>
                  <a:ext cx="197" cy="61"/>
                  <a:chOff x="4740" y="663"/>
                  <a:chExt cx="197" cy="61"/>
                </a:xfrm>
              </p:grpSpPr>
              <p:grpSp>
                <p:nvGrpSpPr>
                  <p:cNvPr id="166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474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73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7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4876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71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8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4808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69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6" name="Group 160"/>
                <p:cNvGrpSpPr>
                  <a:grpSpLocks/>
                </p:cNvGrpSpPr>
                <p:nvPr/>
              </p:nvGrpSpPr>
              <p:grpSpPr bwMode="auto">
                <a:xfrm>
                  <a:off x="4895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157" name="Group 16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64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8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62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9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60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7" name="Group 170"/>
                <p:cNvGrpSpPr>
                  <a:grpSpLocks/>
                </p:cNvGrpSpPr>
                <p:nvPr/>
              </p:nvGrpSpPr>
              <p:grpSpPr bwMode="auto">
                <a:xfrm>
                  <a:off x="510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148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55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9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53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0" name="Group 17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51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8" name="Group 180"/>
                <p:cNvGrpSpPr>
                  <a:grpSpLocks/>
                </p:cNvGrpSpPr>
                <p:nvPr/>
              </p:nvGrpSpPr>
              <p:grpSpPr bwMode="auto">
                <a:xfrm>
                  <a:off x="531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139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46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0" name="Group 18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44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1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42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9" name="Group 190"/>
                <p:cNvGrpSpPr>
                  <a:grpSpLocks/>
                </p:cNvGrpSpPr>
                <p:nvPr/>
              </p:nvGrpSpPr>
              <p:grpSpPr bwMode="auto">
                <a:xfrm>
                  <a:off x="5520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130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37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1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35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2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33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5" name="Group 200"/>
              <p:cNvGrpSpPr>
                <a:grpSpLocks/>
              </p:cNvGrpSpPr>
              <p:nvPr/>
            </p:nvGrpSpPr>
            <p:grpSpPr bwMode="auto">
              <a:xfrm>
                <a:off x="4518" y="2509"/>
                <a:ext cx="1185" cy="73"/>
                <a:chOff x="4518" y="1150"/>
                <a:chExt cx="1185" cy="73"/>
              </a:xfrm>
            </p:grpSpPr>
            <p:sp>
              <p:nvSpPr>
                <p:cNvPr id="122" name="Rectangle 201"/>
                <p:cNvSpPr>
                  <a:spLocks noChangeArrowheads="1"/>
                </p:cNvSpPr>
                <p:nvPr/>
              </p:nvSpPr>
              <p:spPr bwMode="auto">
                <a:xfrm>
                  <a:off x="4518" y="1150"/>
                  <a:ext cx="1185" cy="7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Rectangle 202"/>
                <p:cNvSpPr>
                  <a:spLocks noChangeArrowheads="1"/>
                </p:cNvSpPr>
                <p:nvPr/>
              </p:nvSpPr>
              <p:spPr bwMode="auto">
                <a:xfrm>
                  <a:off x="4518" y="1150"/>
                  <a:ext cx="1185" cy="73"/>
                </a:xfrm>
                <a:prstGeom prst="rect">
                  <a:avLst/>
                </a:prstGeom>
                <a:noFill/>
                <a:ln w="15875" cap="rnd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203"/>
              <p:cNvGrpSpPr>
                <a:grpSpLocks/>
              </p:cNvGrpSpPr>
              <p:nvPr/>
            </p:nvGrpSpPr>
            <p:grpSpPr bwMode="auto">
              <a:xfrm>
                <a:off x="4586" y="2513"/>
                <a:ext cx="1106" cy="62"/>
                <a:chOff x="4611" y="641"/>
                <a:chExt cx="1106" cy="62"/>
              </a:xfrm>
            </p:grpSpPr>
            <p:grpSp>
              <p:nvGrpSpPr>
                <p:cNvPr id="69" name="Group 204"/>
                <p:cNvGrpSpPr>
                  <a:grpSpLocks/>
                </p:cNvGrpSpPr>
                <p:nvPr/>
              </p:nvGrpSpPr>
              <p:grpSpPr bwMode="auto">
                <a:xfrm>
                  <a:off x="4611" y="641"/>
                  <a:ext cx="61" cy="61"/>
                  <a:chOff x="4655" y="2181"/>
                  <a:chExt cx="61" cy="61"/>
                </a:xfrm>
              </p:grpSpPr>
              <p:sp>
                <p:nvSpPr>
                  <p:cNvPr id="120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1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" name="Group 207"/>
                <p:cNvGrpSpPr>
                  <a:grpSpLocks/>
                </p:cNvGrpSpPr>
                <p:nvPr/>
              </p:nvGrpSpPr>
              <p:grpSpPr bwMode="auto">
                <a:xfrm>
                  <a:off x="4684" y="642"/>
                  <a:ext cx="197" cy="61"/>
                  <a:chOff x="4740" y="663"/>
                  <a:chExt cx="197" cy="61"/>
                </a:xfrm>
              </p:grpSpPr>
              <p:grpSp>
                <p:nvGrpSpPr>
                  <p:cNvPr id="111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474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18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Oval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2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4876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16" name="Oval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Oval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3" name="Group 214"/>
                  <p:cNvGrpSpPr>
                    <a:grpSpLocks/>
                  </p:cNvGrpSpPr>
                  <p:nvPr/>
                </p:nvGrpSpPr>
                <p:grpSpPr bwMode="auto">
                  <a:xfrm>
                    <a:off x="4808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14" name="Oval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1" name="Group 217"/>
                <p:cNvGrpSpPr>
                  <a:grpSpLocks/>
                </p:cNvGrpSpPr>
                <p:nvPr/>
              </p:nvGrpSpPr>
              <p:grpSpPr bwMode="auto">
                <a:xfrm>
                  <a:off x="4895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102" name="Group 21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09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3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07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4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05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2" name="Group 227"/>
                <p:cNvGrpSpPr>
                  <a:grpSpLocks/>
                </p:cNvGrpSpPr>
                <p:nvPr/>
              </p:nvGrpSpPr>
              <p:grpSpPr bwMode="auto">
                <a:xfrm>
                  <a:off x="510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93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100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4" name="Group 23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98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Oval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5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96" name="Oval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3" name="Group 237"/>
                <p:cNvGrpSpPr>
                  <a:grpSpLocks/>
                </p:cNvGrpSpPr>
                <p:nvPr/>
              </p:nvGrpSpPr>
              <p:grpSpPr bwMode="auto">
                <a:xfrm>
                  <a:off x="531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84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91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Oval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5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89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6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87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4" name="Group 247"/>
                <p:cNvGrpSpPr>
                  <a:grpSpLocks/>
                </p:cNvGrpSpPr>
                <p:nvPr/>
              </p:nvGrpSpPr>
              <p:grpSpPr bwMode="auto">
                <a:xfrm>
                  <a:off x="5520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75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82" name="Oval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6" name="Group 25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80" name="Oval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7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78" name="Oval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7" name="Group 259"/>
              <p:cNvGrpSpPr>
                <a:grpSpLocks/>
              </p:cNvGrpSpPr>
              <p:nvPr/>
            </p:nvGrpSpPr>
            <p:grpSpPr bwMode="auto">
              <a:xfrm>
                <a:off x="4785" y="1563"/>
                <a:ext cx="160" cy="332"/>
                <a:chOff x="4961" y="1573"/>
                <a:chExt cx="296" cy="445"/>
              </a:xfrm>
            </p:grpSpPr>
            <p:sp>
              <p:nvSpPr>
                <p:cNvPr id="67" name="Freeform 260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261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8" name="Group 262"/>
              <p:cNvGrpSpPr>
                <a:grpSpLocks/>
              </p:cNvGrpSpPr>
              <p:nvPr/>
            </p:nvGrpSpPr>
            <p:grpSpPr bwMode="auto">
              <a:xfrm>
                <a:off x="4785" y="2705"/>
                <a:ext cx="160" cy="331"/>
                <a:chOff x="4961" y="2610"/>
                <a:chExt cx="296" cy="443"/>
              </a:xfrm>
            </p:grpSpPr>
            <p:sp>
              <p:nvSpPr>
                <p:cNvPr id="65" name="Freeform 263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264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9" name="Group 265"/>
              <p:cNvGrpSpPr>
                <a:grpSpLocks/>
              </p:cNvGrpSpPr>
              <p:nvPr/>
            </p:nvGrpSpPr>
            <p:grpSpPr bwMode="auto">
              <a:xfrm>
                <a:off x="5266" y="1563"/>
                <a:ext cx="160" cy="332"/>
                <a:chOff x="4961" y="1573"/>
                <a:chExt cx="296" cy="445"/>
              </a:xfrm>
            </p:grpSpPr>
            <p:sp>
              <p:nvSpPr>
                <p:cNvPr id="63" name="Freeform 266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267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0" name="Group 268"/>
              <p:cNvGrpSpPr>
                <a:grpSpLocks/>
              </p:cNvGrpSpPr>
              <p:nvPr/>
            </p:nvGrpSpPr>
            <p:grpSpPr bwMode="auto">
              <a:xfrm>
                <a:off x="5266" y="2705"/>
                <a:ext cx="160" cy="331"/>
                <a:chOff x="4961" y="2610"/>
                <a:chExt cx="296" cy="443"/>
              </a:xfrm>
            </p:grpSpPr>
            <p:sp>
              <p:nvSpPr>
                <p:cNvPr id="61" name="Freeform 269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270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" name="Group 296"/>
            <p:cNvGrpSpPr>
              <a:grpSpLocks/>
            </p:cNvGrpSpPr>
            <p:nvPr/>
          </p:nvGrpSpPr>
          <p:grpSpPr bwMode="auto">
            <a:xfrm>
              <a:off x="4998" y="1933"/>
              <a:ext cx="241" cy="415"/>
              <a:chOff x="4967" y="1933"/>
              <a:chExt cx="241" cy="415"/>
            </a:xfrm>
          </p:grpSpPr>
          <p:grpSp>
            <p:nvGrpSpPr>
              <p:cNvPr id="28" name="Group 285"/>
              <p:cNvGrpSpPr>
                <a:grpSpLocks/>
              </p:cNvGrpSpPr>
              <p:nvPr/>
            </p:nvGrpSpPr>
            <p:grpSpPr bwMode="auto">
              <a:xfrm>
                <a:off x="4981" y="1940"/>
                <a:ext cx="227" cy="408"/>
                <a:chOff x="4649" y="3022"/>
                <a:chExt cx="227" cy="907"/>
              </a:xfrm>
            </p:grpSpPr>
            <p:sp>
              <p:nvSpPr>
                <p:cNvPr id="40" name="Line 286"/>
                <p:cNvSpPr>
                  <a:spLocks noChangeShapeType="1"/>
                </p:cNvSpPr>
                <p:nvPr/>
              </p:nvSpPr>
              <p:spPr bwMode="auto">
                <a:xfrm>
                  <a:off x="4785" y="3022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287"/>
                <p:cNvSpPr>
                  <a:spLocks noChangeShapeType="1"/>
                </p:cNvSpPr>
                <p:nvPr/>
              </p:nvSpPr>
              <p:spPr bwMode="auto">
                <a:xfrm>
                  <a:off x="4785" y="315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288"/>
                <p:cNvSpPr>
                  <a:spLocks noChangeShapeType="1"/>
                </p:cNvSpPr>
                <p:nvPr/>
              </p:nvSpPr>
              <p:spPr bwMode="auto">
                <a:xfrm flipH="1">
                  <a:off x="4649" y="3203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289"/>
                <p:cNvSpPr>
                  <a:spLocks noChangeShapeType="1"/>
                </p:cNvSpPr>
                <p:nvPr/>
              </p:nvSpPr>
              <p:spPr bwMode="auto">
                <a:xfrm>
                  <a:off x="4649" y="3294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290"/>
                <p:cNvSpPr>
                  <a:spLocks noChangeShapeType="1"/>
                </p:cNvSpPr>
                <p:nvPr/>
              </p:nvSpPr>
              <p:spPr bwMode="auto">
                <a:xfrm flipH="1">
                  <a:off x="4649" y="3385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291"/>
                <p:cNvSpPr>
                  <a:spLocks noChangeShapeType="1"/>
                </p:cNvSpPr>
                <p:nvPr/>
              </p:nvSpPr>
              <p:spPr bwMode="auto">
                <a:xfrm>
                  <a:off x="4649" y="347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292"/>
                <p:cNvSpPr>
                  <a:spLocks noChangeShapeType="1"/>
                </p:cNvSpPr>
                <p:nvPr/>
              </p:nvSpPr>
              <p:spPr bwMode="auto">
                <a:xfrm flipH="1">
                  <a:off x="4649" y="356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293"/>
                <p:cNvSpPr>
                  <a:spLocks noChangeShapeType="1"/>
                </p:cNvSpPr>
                <p:nvPr/>
              </p:nvSpPr>
              <p:spPr bwMode="auto">
                <a:xfrm>
                  <a:off x="4649" y="3657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4785" y="374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295"/>
                <p:cNvSpPr>
                  <a:spLocks noChangeShapeType="1"/>
                </p:cNvSpPr>
                <p:nvPr/>
              </p:nvSpPr>
              <p:spPr bwMode="auto">
                <a:xfrm>
                  <a:off x="4785" y="379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82"/>
              <p:cNvGrpSpPr>
                <a:grpSpLocks/>
              </p:cNvGrpSpPr>
              <p:nvPr/>
            </p:nvGrpSpPr>
            <p:grpSpPr bwMode="auto">
              <a:xfrm>
                <a:off x="4967" y="1933"/>
                <a:ext cx="227" cy="408"/>
                <a:chOff x="4649" y="3022"/>
                <a:chExt cx="227" cy="907"/>
              </a:xfrm>
            </p:grpSpPr>
            <p:sp>
              <p:nvSpPr>
                <p:cNvPr id="30" name="Line 272"/>
                <p:cNvSpPr>
                  <a:spLocks noChangeShapeType="1"/>
                </p:cNvSpPr>
                <p:nvPr/>
              </p:nvSpPr>
              <p:spPr bwMode="auto">
                <a:xfrm>
                  <a:off x="4785" y="3022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273"/>
                <p:cNvSpPr>
                  <a:spLocks noChangeShapeType="1"/>
                </p:cNvSpPr>
                <p:nvPr/>
              </p:nvSpPr>
              <p:spPr bwMode="auto">
                <a:xfrm>
                  <a:off x="4785" y="315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4649" y="3203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275"/>
                <p:cNvSpPr>
                  <a:spLocks noChangeShapeType="1"/>
                </p:cNvSpPr>
                <p:nvPr/>
              </p:nvSpPr>
              <p:spPr bwMode="auto">
                <a:xfrm>
                  <a:off x="4649" y="3294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4649" y="3385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77"/>
                <p:cNvSpPr>
                  <a:spLocks noChangeShapeType="1"/>
                </p:cNvSpPr>
                <p:nvPr/>
              </p:nvSpPr>
              <p:spPr bwMode="auto">
                <a:xfrm>
                  <a:off x="4649" y="347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278"/>
                <p:cNvSpPr>
                  <a:spLocks noChangeShapeType="1"/>
                </p:cNvSpPr>
                <p:nvPr/>
              </p:nvSpPr>
              <p:spPr bwMode="auto">
                <a:xfrm flipH="1">
                  <a:off x="4649" y="356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279"/>
                <p:cNvSpPr>
                  <a:spLocks noChangeShapeType="1"/>
                </p:cNvSpPr>
                <p:nvPr/>
              </p:nvSpPr>
              <p:spPr bwMode="auto">
                <a:xfrm>
                  <a:off x="4649" y="3657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4785" y="374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281"/>
                <p:cNvSpPr>
                  <a:spLocks noChangeShapeType="1"/>
                </p:cNvSpPr>
                <p:nvPr/>
              </p:nvSpPr>
              <p:spPr bwMode="auto">
                <a:xfrm>
                  <a:off x="4785" y="379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79" name="Group 140"/>
          <p:cNvGrpSpPr>
            <a:grpSpLocks/>
          </p:cNvGrpSpPr>
          <p:nvPr/>
        </p:nvGrpSpPr>
        <p:grpSpPr bwMode="auto">
          <a:xfrm>
            <a:off x="6813448" y="6082395"/>
            <a:ext cx="982239" cy="459529"/>
            <a:chOff x="4518" y="527"/>
            <a:chExt cx="1199" cy="817"/>
          </a:xfrm>
        </p:grpSpPr>
        <p:sp>
          <p:nvSpPr>
            <p:cNvPr id="180" name="Rectangle 6"/>
            <p:cNvSpPr>
              <a:spLocks noChangeArrowheads="1"/>
            </p:cNvSpPr>
            <p:nvPr/>
          </p:nvSpPr>
          <p:spPr bwMode="auto">
            <a:xfrm>
              <a:off x="4558" y="11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81" name="Rectangle 7"/>
            <p:cNvSpPr>
              <a:spLocks noChangeArrowheads="1"/>
            </p:cNvSpPr>
            <p:nvPr/>
          </p:nvSpPr>
          <p:spPr bwMode="auto">
            <a:xfrm>
              <a:off x="4558" y="5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182" name="Picture 8"/>
            <p:cNvPicPr>
              <a:picLocks noChangeAspect="1" noChangeArrowheads="1"/>
            </p:cNvPicPr>
            <p:nvPr/>
          </p:nvPicPr>
          <p:blipFill>
            <a:blip r:embed="rId6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6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3" name="Group 9"/>
            <p:cNvGrpSpPr>
              <a:grpSpLocks/>
            </p:cNvGrpSpPr>
            <p:nvPr/>
          </p:nvGrpSpPr>
          <p:grpSpPr bwMode="auto">
            <a:xfrm>
              <a:off x="4518" y="638"/>
              <a:ext cx="1185" cy="73"/>
              <a:chOff x="4518" y="631"/>
              <a:chExt cx="1185" cy="73"/>
            </a:xfrm>
          </p:grpSpPr>
          <p:sp>
            <p:nvSpPr>
              <p:cNvPr id="301" name="Rectangle 10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Rectangle 11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" name="Group 12"/>
            <p:cNvGrpSpPr>
              <a:grpSpLocks/>
            </p:cNvGrpSpPr>
            <p:nvPr/>
          </p:nvGrpSpPr>
          <p:grpSpPr bwMode="auto">
            <a:xfrm>
              <a:off x="4611" y="648"/>
              <a:ext cx="1106" cy="62"/>
              <a:chOff x="4611" y="641"/>
              <a:chExt cx="1106" cy="62"/>
            </a:xfrm>
          </p:grpSpPr>
          <p:grpSp>
            <p:nvGrpSpPr>
              <p:cNvPr id="248" name="Group 13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99" name="Oval 14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Oval 15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9" name="Group 16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90" name="Group 17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97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8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1" name="Group 20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9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2" name="Group 23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93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4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0" name="Group 26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81" name="Group 2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8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9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2" name="Group 3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86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3" name="Group 3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84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5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1" name="Group 36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72" name="Group 3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9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3" name="Group 4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4" name="Group 4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5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2" name="Group 46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63" name="Group 4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7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1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" name="Group 5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68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9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" name="Group 5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6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3" name="Group 56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54" name="Group 5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61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2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5" name="Group 6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5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0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6" name="Group 6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57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8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85" name="Group 66"/>
            <p:cNvGrpSpPr>
              <a:grpSpLocks/>
            </p:cNvGrpSpPr>
            <p:nvPr/>
          </p:nvGrpSpPr>
          <p:grpSpPr bwMode="auto">
            <a:xfrm>
              <a:off x="4813" y="1001"/>
              <a:ext cx="593" cy="149"/>
              <a:chOff x="4813" y="1001"/>
              <a:chExt cx="593" cy="149"/>
            </a:xfrm>
          </p:grpSpPr>
          <p:sp>
            <p:nvSpPr>
              <p:cNvPr id="246" name="Freeform 67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68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6" name="Group 69"/>
            <p:cNvGrpSpPr>
              <a:grpSpLocks/>
            </p:cNvGrpSpPr>
            <p:nvPr/>
          </p:nvGrpSpPr>
          <p:grpSpPr bwMode="auto">
            <a:xfrm>
              <a:off x="4813" y="706"/>
              <a:ext cx="593" cy="148"/>
              <a:chOff x="4813" y="706"/>
              <a:chExt cx="593" cy="148"/>
            </a:xfrm>
          </p:grpSpPr>
          <p:sp>
            <p:nvSpPr>
              <p:cNvPr id="244" name="Freeform 70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71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7" name="Group 72"/>
            <p:cNvGrpSpPr>
              <a:grpSpLocks/>
            </p:cNvGrpSpPr>
            <p:nvPr/>
          </p:nvGrpSpPr>
          <p:grpSpPr bwMode="auto">
            <a:xfrm>
              <a:off x="4518" y="1141"/>
              <a:ext cx="1185" cy="73"/>
              <a:chOff x="4518" y="1150"/>
              <a:chExt cx="1185" cy="73"/>
            </a:xfrm>
          </p:grpSpPr>
          <p:sp>
            <p:nvSpPr>
              <p:cNvPr id="242" name="Rectangle 7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Rectangle 74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8" name="Group 75"/>
            <p:cNvGrpSpPr>
              <a:grpSpLocks/>
            </p:cNvGrpSpPr>
            <p:nvPr/>
          </p:nvGrpSpPr>
          <p:grpSpPr bwMode="auto">
            <a:xfrm>
              <a:off x="4586" y="1145"/>
              <a:ext cx="1106" cy="62"/>
              <a:chOff x="4611" y="641"/>
              <a:chExt cx="1106" cy="62"/>
            </a:xfrm>
          </p:grpSpPr>
          <p:grpSp>
            <p:nvGrpSpPr>
              <p:cNvPr id="189" name="Group 7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40" name="Oval 7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Oval 7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0" name="Group 7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31" name="Group 8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38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2" name="Group 8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36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7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3" name="Group 8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34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1" name="Group 8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22" name="Group 9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2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" name="Group 9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27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8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" name="Group 9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2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2" name="Group 9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3" name="Group 10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20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1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4" name="Group 10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" name="Group 10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3" name="Group 10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04" name="Group 11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" name="Group 11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9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" name="Group 11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4" name="Group 11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195" name="Group 12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2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3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6" name="Group 12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7" name="Group 12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8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7641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8386" y="804484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sz="2800" dirty="0" smtClean="0">
                <a:solidFill>
                  <a:srgbClr val="FF0000"/>
                </a:solidFill>
              </a:rPr>
              <a:t>Thermal damage assessment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2897311"/>
            <a:ext cx="7092950" cy="3817813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409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55" y="2377442"/>
            <a:ext cx="4688315" cy="35162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1329" y="2250980"/>
            <a:ext cx="165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to 265</a:t>
            </a:r>
            <a:r>
              <a:rPr lang="en-US" baseline="30000" dirty="0" smtClean="0"/>
              <a:t>o</a:t>
            </a:r>
            <a:r>
              <a:rPr lang="en-US" dirty="0" smtClean="0"/>
              <a:t>C (509</a:t>
            </a:r>
            <a:r>
              <a:rPr lang="en-US" baseline="30000" dirty="0" smtClean="0"/>
              <a:t>o</a:t>
            </a:r>
            <a:r>
              <a:rPr lang="en-US" dirty="0" smtClean="0"/>
              <a:t>F)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91606" y="783431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</a:t>
            </a:r>
            <a:r>
              <a:rPr lang="en-US" dirty="0" smtClean="0"/>
              <a:t>ond strength maxima and decline</a:t>
            </a:r>
            <a:endParaRPr lang="en-US" sz="2000" b="0" dirty="0" smtClean="0"/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2097087" y="1917700"/>
            <a:ext cx="7046913" cy="3471863"/>
            <a:chOff x="1320" y="1152"/>
            <a:chExt cx="4439" cy="2187"/>
          </a:xfrm>
        </p:grpSpPr>
        <p:sp>
          <p:nvSpPr>
            <p:cNvPr id="50184" name="Line 4"/>
            <p:cNvSpPr>
              <a:spLocks noChangeShapeType="1"/>
            </p:cNvSpPr>
            <p:nvPr/>
          </p:nvSpPr>
          <p:spPr bwMode="auto">
            <a:xfrm>
              <a:off x="2015" y="1320"/>
              <a:ext cx="0" cy="15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5" name="Line 5"/>
            <p:cNvSpPr>
              <a:spLocks noChangeShapeType="1"/>
            </p:cNvSpPr>
            <p:nvPr/>
          </p:nvSpPr>
          <p:spPr bwMode="auto">
            <a:xfrm>
              <a:off x="2015" y="2857"/>
              <a:ext cx="293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186" name="Group 6"/>
            <p:cNvGrpSpPr>
              <a:grpSpLocks/>
            </p:cNvGrpSpPr>
            <p:nvPr/>
          </p:nvGrpSpPr>
          <p:grpSpPr bwMode="auto">
            <a:xfrm>
              <a:off x="1836" y="1826"/>
              <a:ext cx="196" cy="252"/>
              <a:chOff x="1584" y="784"/>
              <a:chExt cx="192" cy="384"/>
            </a:xfrm>
          </p:grpSpPr>
          <p:sp>
            <p:nvSpPr>
              <p:cNvPr id="50280" name="Line 7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81" name="Line 8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7" name="Group 9"/>
            <p:cNvGrpSpPr>
              <a:grpSpLocks/>
            </p:cNvGrpSpPr>
            <p:nvPr/>
          </p:nvGrpSpPr>
          <p:grpSpPr bwMode="auto">
            <a:xfrm>
              <a:off x="1836" y="1316"/>
              <a:ext cx="196" cy="252"/>
              <a:chOff x="1584" y="784"/>
              <a:chExt cx="192" cy="384"/>
            </a:xfrm>
          </p:grpSpPr>
          <p:sp>
            <p:nvSpPr>
              <p:cNvPr id="50278" name="Line 10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79" name="Line 11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>
              <a:off x="1836" y="2367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1836" y="2619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Text Box 14"/>
            <p:cNvSpPr txBox="1">
              <a:spLocks noChangeArrowheads="1"/>
            </p:cNvSpPr>
            <p:nvPr/>
          </p:nvSpPr>
          <p:spPr bwMode="auto">
            <a:xfrm>
              <a:off x="1643" y="275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0</a:t>
              </a:r>
            </a:p>
          </p:txBody>
        </p:sp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1647" y="226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2</a:t>
              </a:r>
            </a:p>
          </p:txBody>
        </p:sp>
        <p:sp>
          <p:nvSpPr>
            <p:cNvPr id="50192" name="Text Box 16"/>
            <p:cNvSpPr txBox="1">
              <a:spLocks noChangeArrowheads="1"/>
            </p:cNvSpPr>
            <p:nvPr/>
          </p:nvSpPr>
          <p:spPr bwMode="auto">
            <a:xfrm>
              <a:off x="1647" y="198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3</a:t>
              </a:r>
            </a:p>
          </p:txBody>
        </p:sp>
        <p:sp>
          <p:nvSpPr>
            <p:cNvPr id="50193" name="Text Box 17"/>
            <p:cNvSpPr txBox="1">
              <a:spLocks noChangeArrowheads="1"/>
            </p:cNvSpPr>
            <p:nvPr/>
          </p:nvSpPr>
          <p:spPr bwMode="auto">
            <a:xfrm>
              <a:off x="1647" y="1725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4</a:t>
              </a:r>
            </a:p>
          </p:txBody>
        </p:sp>
        <p:sp>
          <p:nvSpPr>
            <p:cNvPr id="50194" name="Text Box 18"/>
            <p:cNvSpPr txBox="1">
              <a:spLocks noChangeArrowheads="1"/>
            </p:cNvSpPr>
            <p:nvPr/>
          </p:nvSpPr>
          <p:spPr bwMode="auto">
            <a:xfrm>
              <a:off x="1565" y="1505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  </a:t>
              </a:r>
              <a:r>
                <a:rPr lang="en-US" sz="1400"/>
                <a:t>5</a:t>
              </a:r>
            </a:p>
          </p:txBody>
        </p:sp>
        <p:sp>
          <p:nvSpPr>
            <p:cNvPr id="50195" name="Text Box 19"/>
            <p:cNvSpPr txBox="1">
              <a:spLocks noChangeArrowheads="1"/>
            </p:cNvSpPr>
            <p:nvPr/>
          </p:nvSpPr>
          <p:spPr bwMode="auto">
            <a:xfrm>
              <a:off x="1565" y="1259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</a:t>
              </a:r>
              <a:r>
                <a:rPr lang="en-US" sz="1400"/>
                <a:t>  6</a:t>
              </a:r>
            </a:p>
          </p:txBody>
        </p:sp>
        <p:sp>
          <p:nvSpPr>
            <p:cNvPr id="50196" name="Text Box 20"/>
            <p:cNvSpPr txBox="1">
              <a:spLocks noChangeArrowheads="1"/>
            </p:cNvSpPr>
            <p:nvPr/>
          </p:nvSpPr>
          <p:spPr bwMode="auto">
            <a:xfrm>
              <a:off x="1647" y="2518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</a:t>
              </a: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>
              <a:off x="3241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>
              <a:off x="3779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9" name="Line 23"/>
            <p:cNvSpPr>
              <a:spLocks noChangeShapeType="1"/>
            </p:cNvSpPr>
            <p:nvPr/>
          </p:nvSpPr>
          <p:spPr bwMode="auto">
            <a:xfrm>
              <a:off x="4309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0" name="Line 24"/>
            <p:cNvSpPr>
              <a:spLocks noChangeShapeType="1"/>
            </p:cNvSpPr>
            <p:nvPr/>
          </p:nvSpPr>
          <p:spPr bwMode="auto">
            <a:xfrm>
              <a:off x="4838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>
              <a:off x="2624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2" name="Text Box 26"/>
            <p:cNvSpPr txBox="1">
              <a:spLocks noChangeArrowheads="1"/>
            </p:cNvSpPr>
            <p:nvPr/>
          </p:nvSpPr>
          <p:spPr bwMode="auto">
            <a:xfrm>
              <a:off x="2608" y="288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100</a:t>
              </a:r>
            </a:p>
          </p:txBody>
        </p:sp>
        <p:sp>
          <p:nvSpPr>
            <p:cNvPr id="50203" name="Text Box 27"/>
            <p:cNvSpPr txBox="1">
              <a:spLocks noChangeArrowheads="1"/>
            </p:cNvSpPr>
            <p:nvPr/>
          </p:nvSpPr>
          <p:spPr bwMode="auto">
            <a:xfrm>
              <a:off x="4814" y="2887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500</a:t>
              </a:r>
            </a:p>
          </p:txBody>
        </p:sp>
        <p:sp>
          <p:nvSpPr>
            <p:cNvPr id="50204" name="Text Box 28"/>
            <p:cNvSpPr txBox="1">
              <a:spLocks noChangeArrowheads="1"/>
            </p:cNvSpPr>
            <p:nvPr/>
          </p:nvSpPr>
          <p:spPr bwMode="auto">
            <a:xfrm>
              <a:off x="3214" y="2891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200</a:t>
              </a:r>
            </a:p>
          </p:txBody>
        </p:sp>
        <p:sp>
          <p:nvSpPr>
            <p:cNvPr id="50205" name="Text Box 29"/>
            <p:cNvSpPr txBox="1">
              <a:spLocks noChangeArrowheads="1"/>
            </p:cNvSpPr>
            <p:nvPr/>
          </p:nvSpPr>
          <p:spPr bwMode="auto">
            <a:xfrm>
              <a:off x="4273" y="2886"/>
              <a:ext cx="3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400</a:t>
              </a:r>
            </a:p>
          </p:txBody>
        </p:sp>
        <p:sp>
          <p:nvSpPr>
            <p:cNvPr id="50206" name="Text Box 30"/>
            <p:cNvSpPr txBox="1">
              <a:spLocks noChangeArrowheads="1"/>
            </p:cNvSpPr>
            <p:nvPr/>
          </p:nvSpPr>
          <p:spPr bwMode="auto">
            <a:xfrm>
              <a:off x="3760" y="2886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300</a:t>
              </a:r>
            </a:p>
          </p:txBody>
        </p:sp>
        <p:sp>
          <p:nvSpPr>
            <p:cNvPr id="50207" name="Text Box 31"/>
            <p:cNvSpPr txBox="1">
              <a:spLocks noChangeArrowheads="1"/>
            </p:cNvSpPr>
            <p:nvPr/>
          </p:nvSpPr>
          <p:spPr bwMode="auto">
            <a:xfrm>
              <a:off x="2336" y="3108"/>
              <a:ext cx="26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66"/>
                  </a:solidFill>
                </a:rPr>
                <a:t>Bond Pressing Time (Sec.)</a:t>
              </a:r>
              <a:endParaRPr lang="en-US" dirty="0"/>
            </a:p>
          </p:txBody>
        </p:sp>
        <p:sp>
          <p:nvSpPr>
            <p:cNvPr id="50208" name="Text Box 32"/>
            <p:cNvSpPr txBox="1">
              <a:spLocks noChangeArrowheads="1"/>
            </p:cNvSpPr>
            <p:nvPr/>
          </p:nvSpPr>
          <p:spPr bwMode="auto">
            <a:xfrm rot="10800000">
              <a:off x="1320" y="1249"/>
              <a:ext cx="291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 smtClean="0">
                  <a:solidFill>
                    <a:srgbClr val="000066"/>
                  </a:solidFill>
                </a:rPr>
                <a:t>Bond strength </a:t>
              </a:r>
              <a:r>
                <a:rPr lang="en-US" b="1" dirty="0">
                  <a:solidFill>
                    <a:srgbClr val="000066"/>
                  </a:solidFill>
                </a:rPr>
                <a:t>(</a:t>
              </a:r>
              <a:r>
                <a:rPr lang="en-US" b="1" dirty="0" err="1">
                  <a:solidFill>
                    <a:srgbClr val="000066"/>
                  </a:solidFill>
                </a:rPr>
                <a:t>MPa</a:t>
              </a:r>
              <a:r>
                <a:rPr lang="en-US" b="1" dirty="0">
                  <a:solidFill>
                    <a:srgbClr val="000066"/>
                  </a:solidFill>
                </a:rPr>
                <a:t>)</a:t>
              </a:r>
            </a:p>
          </p:txBody>
        </p:sp>
        <p:sp>
          <p:nvSpPr>
            <p:cNvPr id="50209" name="AutoShape 33"/>
            <p:cNvSpPr>
              <a:spLocks noChangeArrowheads="1"/>
            </p:cNvSpPr>
            <p:nvPr/>
          </p:nvSpPr>
          <p:spPr bwMode="auto">
            <a:xfrm flipH="1">
              <a:off x="2111" y="273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0" name="Oval 34"/>
            <p:cNvSpPr>
              <a:spLocks noChangeArrowheads="1"/>
            </p:cNvSpPr>
            <p:nvPr/>
          </p:nvSpPr>
          <p:spPr bwMode="auto">
            <a:xfrm>
              <a:off x="4415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1" name="Oval 35"/>
            <p:cNvSpPr>
              <a:spLocks noChangeArrowheads="1"/>
            </p:cNvSpPr>
            <p:nvPr/>
          </p:nvSpPr>
          <p:spPr bwMode="auto">
            <a:xfrm>
              <a:off x="2303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2" name="Oval 36"/>
            <p:cNvSpPr>
              <a:spLocks noChangeArrowheads="1"/>
            </p:cNvSpPr>
            <p:nvPr/>
          </p:nvSpPr>
          <p:spPr bwMode="auto">
            <a:xfrm>
              <a:off x="2735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3" name="Oval 37"/>
            <p:cNvSpPr>
              <a:spLocks noChangeArrowheads="1"/>
            </p:cNvSpPr>
            <p:nvPr/>
          </p:nvSpPr>
          <p:spPr bwMode="auto">
            <a:xfrm>
              <a:off x="3359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4" name="Oval 38"/>
            <p:cNvSpPr>
              <a:spLocks noChangeArrowheads="1"/>
            </p:cNvSpPr>
            <p:nvPr/>
          </p:nvSpPr>
          <p:spPr bwMode="auto">
            <a:xfrm>
              <a:off x="4031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5" name="Oval 39"/>
            <p:cNvSpPr>
              <a:spLocks noChangeArrowheads="1"/>
            </p:cNvSpPr>
            <p:nvPr/>
          </p:nvSpPr>
          <p:spPr bwMode="auto">
            <a:xfrm>
              <a:off x="4895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6" name="Oval 40"/>
            <p:cNvSpPr>
              <a:spLocks noChangeArrowheads="1"/>
            </p:cNvSpPr>
            <p:nvPr/>
          </p:nvSpPr>
          <p:spPr bwMode="auto">
            <a:xfrm>
              <a:off x="2159" y="24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7" name="Oval 41"/>
            <p:cNvSpPr>
              <a:spLocks noChangeArrowheads="1"/>
            </p:cNvSpPr>
            <p:nvPr/>
          </p:nvSpPr>
          <p:spPr bwMode="auto">
            <a:xfrm>
              <a:off x="2255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8" name="Oval 42"/>
            <p:cNvSpPr>
              <a:spLocks noChangeArrowheads="1"/>
            </p:cNvSpPr>
            <p:nvPr/>
          </p:nvSpPr>
          <p:spPr bwMode="auto">
            <a:xfrm flipH="1">
              <a:off x="2159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9" name="Oval 43"/>
            <p:cNvSpPr>
              <a:spLocks noChangeArrowheads="1"/>
            </p:cNvSpPr>
            <p:nvPr/>
          </p:nvSpPr>
          <p:spPr bwMode="auto">
            <a:xfrm>
              <a:off x="2495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0" name="Oval 44"/>
            <p:cNvSpPr>
              <a:spLocks noChangeArrowheads="1"/>
            </p:cNvSpPr>
            <p:nvPr/>
          </p:nvSpPr>
          <p:spPr bwMode="auto">
            <a:xfrm>
              <a:off x="2495" y="264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1" name="Oval 45"/>
            <p:cNvSpPr>
              <a:spLocks noChangeArrowheads="1"/>
            </p:cNvSpPr>
            <p:nvPr/>
          </p:nvSpPr>
          <p:spPr bwMode="auto">
            <a:xfrm>
              <a:off x="2783" y="230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2" name="Oval 46"/>
            <p:cNvSpPr>
              <a:spLocks noChangeArrowheads="1"/>
            </p:cNvSpPr>
            <p:nvPr/>
          </p:nvSpPr>
          <p:spPr bwMode="auto">
            <a:xfrm>
              <a:off x="3071" y="196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3" name="Oval 47"/>
            <p:cNvSpPr>
              <a:spLocks noChangeArrowheads="1"/>
            </p:cNvSpPr>
            <p:nvPr/>
          </p:nvSpPr>
          <p:spPr bwMode="auto">
            <a:xfrm>
              <a:off x="3263" y="177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Oval 48"/>
            <p:cNvSpPr>
              <a:spLocks noChangeArrowheads="1"/>
            </p:cNvSpPr>
            <p:nvPr/>
          </p:nvSpPr>
          <p:spPr bwMode="auto">
            <a:xfrm>
              <a:off x="3551" y="153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5" name="Oval 49"/>
            <p:cNvSpPr>
              <a:spLocks noChangeArrowheads="1"/>
            </p:cNvSpPr>
            <p:nvPr/>
          </p:nvSpPr>
          <p:spPr bwMode="auto">
            <a:xfrm>
              <a:off x="3695" y="139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6" name="Oval 50"/>
            <p:cNvSpPr>
              <a:spLocks noChangeArrowheads="1"/>
            </p:cNvSpPr>
            <p:nvPr/>
          </p:nvSpPr>
          <p:spPr bwMode="auto">
            <a:xfrm>
              <a:off x="4127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7" name="Oval 51"/>
            <p:cNvSpPr>
              <a:spLocks noChangeArrowheads="1"/>
            </p:cNvSpPr>
            <p:nvPr/>
          </p:nvSpPr>
          <p:spPr bwMode="auto">
            <a:xfrm>
              <a:off x="4607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8" name="Oval 52"/>
            <p:cNvSpPr>
              <a:spLocks noChangeArrowheads="1"/>
            </p:cNvSpPr>
            <p:nvPr/>
          </p:nvSpPr>
          <p:spPr bwMode="auto">
            <a:xfrm>
              <a:off x="4895" y="134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9" name="Oval 53"/>
            <p:cNvSpPr>
              <a:spLocks noChangeArrowheads="1"/>
            </p:cNvSpPr>
            <p:nvPr/>
          </p:nvSpPr>
          <p:spPr bwMode="auto">
            <a:xfrm>
              <a:off x="2543" y="27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0" name="Oval 54"/>
            <p:cNvSpPr>
              <a:spLocks noChangeArrowheads="1"/>
            </p:cNvSpPr>
            <p:nvPr/>
          </p:nvSpPr>
          <p:spPr bwMode="auto">
            <a:xfrm>
              <a:off x="3311" y="211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1" name="Oval 55"/>
            <p:cNvSpPr>
              <a:spLocks noChangeArrowheads="1"/>
            </p:cNvSpPr>
            <p:nvPr/>
          </p:nvSpPr>
          <p:spPr bwMode="auto">
            <a:xfrm>
              <a:off x="3935" y="1680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2" name="Oval 56"/>
            <p:cNvSpPr>
              <a:spLocks noChangeArrowheads="1"/>
            </p:cNvSpPr>
            <p:nvPr/>
          </p:nvSpPr>
          <p:spPr bwMode="auto">
            <a:xfrm>
              <a:off x="4895" y="12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3" name="Freeform 57"/>
            <p:cNvSpPr>
              <a:spLocks/>
            </p:cNvSpPr>
            <p:nvPr/>
          </p:nvSpPr>
          <p:spPr bwMode="auto">
            <a:xfrm>
              <a:off x="2159" y="1392"/>
              <a:ext cx="2744" cy="1408"/>
            </a:xfrm>
            <a:custGeom>
              <a:avLst/>
              <a:gdLst>
                <a:gd name="T0" fmla="*/ 2744 w 2744"/>
                <a:gd name="T1" fmla="*/ 592 h 1408"/>
                <a:gd name="T2" fmla="*/ 1160 w 2744"/>
                <a:gd name="T3" fmla="*/ 208 h 1408"/>
                <a:gd name="T4" fmla="*/ 344 w 2744"/>
                <a:gd name="T5" fmla="*/ 16 h 1408"/>
                <a:gd name="T6" fmla="*/ 104 w 2744"/>
                <a:gd name="T7" fmla="*/ 112 h 1408"/>
                <a:gd name="T8" fmla="*/ 56 w 2744"/>
                <a:gd name="T9" fmla="*/ 448 h 1408"/>
                <a:gd name="T10" fmla="*/ 8 w 2744"/>
                <a:gd name="T11" fmla="*/ 1072 h 1408"/>
                <a:gd name="T12" fmla="*/ 8 w 2744"/>
                <a:gd name="T13" fmla="*/ 1408 h 1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4"/>
                <a:gd name="T22" fmla="*/ 0 h 1408"/>
                <a:gd name="T23" fmla="*/ 2744 w 2744"/>
                <a:gd name="T24" fmla="*/ 1408 h 1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4" h="1408">
                  <a:moveTo>
                    <a:pt x="2744" y="592"/>
                  </a:moveTo>
                  <a:cubicBezTo>
                    <a:pt x="2152" y="448"/>
                    <a:pt x="1560" y="304"/>
                    <a:pt x="1160" y="208"/>
                  </a:cubicBezTo>
                  <a:cubicBezTo>
                    <a:pt x="760" y="112"/>
                    <a:pt x="520" y="32"/>
                    <a:pt x="344" y="16"/>
                  </a:cubicBezTo>
                  <a:cubicBezTo>
                    <a:pt x="168" y="0"/>
                    <a:pt x="152" y="40"/>
                    <a:pt x="104" y="112"/>
                  </a:cubicBezTo>
                  <a:cubicBezTo>
                    <a:pt x="56" y="184"/>
                    <a:pt x="72" y="288"/>
                    <a:pt x="56" y="448"/>
                  </a:cubicBezTo>
                  <a:cubicBezTo>
                    <a:pt x="40" y="608"/>
                    <a:pt x="16" y="912"/>
                    <a:pt x="8" y="1072"/>
                  </a:cubicBezTo>
                  <a:cubicBezTo>
                    <a:pt x="0" y="1232"/>
                    <a:pt x="0" y="1360"/>
                    <a:pt x="8" y="1408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4" name="Oval 58"/>
            <p:cNvSpPr>
              <a:spLocks noChangeArrowheads="1"/>
            </p:cNvSpPr>
            <p:nvPr/>
          </p:nvSpPr>
          <p:spPr bwMode="auto">
            <a:xfrm>
              <a:off x="2975" y="134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5" name="Oval 59"/>
            <p:cNvSpPr>
              <a:spLocks noChangeArrowheads="1"/>
            </p:cNvSpPr>
            <p:nvPr/>
          </p:nvSpPr>
          <p:spPr bwMode="auto">
            <a:xfrm>
              <a:off x="2303" y="268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6" name="Oval 60"/>
            <p:cNvSpPr>
              <a:spLocks noChangeArrowheads="1"/>
            </p:cNvSpPr>
            <p:nvPr/>
          </p:nvSpPr>
          <p:spPr bwMode="auto">
            <a:xfrm>
              <a:off x="4895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7" name="Oval 61"/>
            <p:cNvSpPr>
              <a:spLocks noChangeArrowheads="1"/>
            </p:cNvSpPr>
            <p:nvPr/>
          </p:nvSpPr>
          <p:spPr bwMode="auto">
            <a:xfrm>
              <a:off x="3983" y="1440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8" name="Oval 62"/>
            <p:cNvSpPr>
              <a:spLocks noChangeArrowheads="1"/>
            </p:cNvSpPr>
            <p:nvPr/>
          </p:nvSpPr>
          <p:spPr bwMode="auto">
            <a:xfrm flipH="1">
              <a:off x="3359" y="134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9" name="Oval 63"/>
            <p:cNvSpPr>
              <a:spLocks noChangeArrowheads="1"/>
            </p:cNvSpPr>
            <p:nvPr/>
          </p:nvSpPr>
          <p:spPr bwMode="auto">
            <a:xfrm>
              <a:off x="4511" y="153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0" name="Oval 64"/>
            <p:cNvSpPr>
              <a:spLocks noChangeArrowheads="1"/>
            </p:cNvSpPr>
            <p:nvPr/>
          </p:nvSpPr>
          <p:spPr bwMode="auto">
            <a:xfrm>
              <a:off x="2591" y="196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1" name="Oval 65"/>
            <p:cNvSpPr>
              <a:spLocks noChangeArrowheads="1"/>
            </p:cNvSpPr>
            <p:nvPr/>
          </p:nvSpPr>
          <p:spPr bwMode="auto">
            <a:xfrm>
              <a:off x="2543" y="225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2" name="Oval 66"/>
            <p:cNvSpPr>
              <a:spLocks noChangeArrowheads="1"/>
            </p:cNvSpPr>
            <p:nvPr/>
          </p:nvSpPr>
          <p:spPr bwMode="auto">
            <a:xfrm>
              <a:off x="2831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3" name="Oval 67"/>
            <p:cNvSpPr>
              <a:spLocks noChangeArrowheads="1"/>
            </p:cNvSpPr>
            <p:nvPr/>
          </p:nvSpPr>
          <p:spPr bwMode="auto">
            <a:xfrm>
              <a:off x="2735" y="177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4" name="Oval 68"/>
            <p:cNvSpPr>
              <a:spLocks noChangeArrowheads="1"/>
            </p:cNvSpPr>
            <p:nvPr/>
          </p:nvSpPr>
          <p:spPr bwMode="auto">
            <a:xfrm>
              <a:off x="2447" y="244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5" name="Oval 69"/>
            <p:cNvSpPr>
              <a:spLocks noChangeArrowheads="1"/>
            </p:cNvSpPr>
            <p:nvPr/>
          </p:nvSpPr>
          <p:spPr bwMode="auto">
            <a:xfrm>
              <a:off x="4415" y="1344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6" name="Oval 70"/>
            <p:cNvSpPr>
              <a:spLocks noChangeArrowheads="1"/>
            </p:cNvSpPr>
            <p:nvPr/>
          </p:nvSpPr>
          <p:spPr bwMode="auto">
            <a:xfrm flipH="1">
              <a:off x="2927" y="24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7" name="Freeform 71"/>
            <p:cNvSpPr>
              <a:spLocks/>
            </p:cNvSpPr>
            <p:nvPr/>
          </p:nvSpPr>
          <p:spPr bwMode="auto">
            <a:xfrm>
              <a:off x="2543" y="1200"/>
              <a:ext cx="2400" cy="1560"/>
            </a:xfrm>
            <a:custGeom>
              <a:avLst/>
              <a:gdLst>
                <a:gd name="T0" fmla="*/ 2400 w 2400"/>
                <a:gd name="T1" fmla="*/ 24 h 1560"/>
                <a:gd name="T2" fmla="*/ 1872 w 2400"/>
                <a:gd name="T3" fmla="*/ 120 h 1560"/>
                <a:gd name="T4" fmla="*/ 1056 w 2400"/>
                <a:gd name="T5" fmla="*/ 744 h 1560"/>
                <a:gd name="T6" fmla="*/ 0 w 2400"/>
                <a:gd name="T7" fmla="*/ 1560 h 1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0"/>
                <a:gd name="T13" fmla="*/ 0 h 1560"/>
                <a:gd name="T14" fmla="*/ 2400 w 2400"/>
                <a:gd name="T15" fmla="*/ 1560 h 1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0" h="1560">
                  <a:moveTo>
                    <a:pt x="2400" y="24"/>
                  </a:moveTo>
                  <a:cubicBezTo>
                    <a:pt x="2248" y="12"/>
                    <a:pt x="2096" y="0"/>
                    <a:pt x="1872" y="120"/>
                  </a:cubicBezTo>
                  <a:cubicBezTo>
                    <a:pt x="1648" y="240"/>
                    <a:pt x="1368" y="504"/>
                    <a:pt x="1056" y="744"/>
                  </a:cubicBezTo>
                  <a:cubicBezTo>
                    <a:pt x="744" y="984"/>
                    <a:pt x="192" y="1416"/>
                    <a:pt x="0" y="15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8" name="Oval 72"/>
            <p:cNvSpPr>
              <a:spLocks noChangeArrowheads="1"/>
            </p:cNvSpPr>
            <p:nvPr/>
          </p:nvSpPr>
          <p:spPr bwMode="auto">
            <a:xfrm>
              <a:off x="3695" y="187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9" name="Oval 73"/>
            <p:cNvSpPr>
              <a:spLocks noChangeArrowheads="1"/>
            </p:cNvSpPr>
            <p:nvPr/>
          </p:nvSpPr>
          <p:spPr bwMode="auto">
            <a:xfrm>
              <a:off x="4079" y="15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50" name="Freeform 74"/>
            <p:cNvSpPr>
              <a:spLocks/>
            </p:cNvSpPr>
            <p:nvPr/>
          </p:nvSpPr>
          <p:spPr bwMode="auto">
            <a:xfrm>
              <a:off x="2351" y="1320"/>
              <a:ext cx="2592" cy="1416"/>
            </a:xfrm>
            <a:custGeom>
              <a:avLst/>
              <a:gdLst>
                <a:gd name="T0" fmla="*/ 2592 w 2592"/>
                <a:gd name="T1" fmla="*/ 264 h 1416"/>
                <a:gd name="T2" fmla="*/ 1008 w 2592"/>
                <a:gd name="T3" fmla="*/ 24 h 1416"/>
                <a:gd name="T4" fmla="*/ 576 w 2592"/>
                <a:gd name="T5" fmla="*/ 120 h 1416"/>
                <a:gd name="T6" fmla="*/ 336 w 2592"/>
                <a:gd name="T7" fmla="*/ 648 h 1416"/>
                <a:gd name="T8" fmla="*/ 0 w 2592"/>
                <a:gd name="T9" fmla="*/ 1416 h 1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2"/>
                <a:gd name="T16" fmla="*/ 0 h 1416"/>
                <a:gd name="T17" fmla="*/ 2592 w 2592"/>
                <a:gd name="T18" fmla="*/ 1416 h 1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2" h="1416">
                  <a:moveTo>
                    <a:pt x="2592" y="264"/>
                  </a:moveTo>
                  <a:cubicBezTo>
                    <a:pt x="1968" y="156"/>
                    <a:pt x="1344" y="48"/>
                    <a:pt x="1008" y="24"/>
                  </a:cubicBezTo>
                  <a:cubicBezTo>
                    <a:pt x="672" y="0"/>
                    <a:pt x="688" y="16"/>
                    <a:pt x="576" y="120"/>
                  </a:cubicBezTo>
                  <a:cubicBezTo>
                    <a:pt x="464" y="224"/>
                    <a:pt x="432" y="432"/>
                    <a:pt x="336" y="648"/>
                  </a:cubicBezTo>
                  <a:cubicBezTo>
                    <a:pt x="240" y="864"/>
                    <a:pt x="56" y="1296"/>
                    <a:pt x="0" y="1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1" name="Freeform 75"/>
            <p:cNvSpPr>
              <a:spLocks/>
            </p:cNvSpPr>
            <p:nvPr/>
          </p:nvSpPr>
          <p:spPr bwMode="auto">
            <a:xfrm>
              <a:off x="2495" y="1248"/>
              <a:ext cx="2448" cy="1376"/>
            </a:xfrm>
            <a:custGeom>
              <a:avLst/>
              <a:gdLst>
                <a:gd name="T0" fmla="*/ 0 w 2448"/>
                <a:gd name="T1" fmla="*/ 1376 h 1376"/>
                <a:gd name="T2" fmla="*/ 1104 w 2448"/>
                <a:gd name="T3" fmla="*/ 272 h 1376"/>
                <a:gd name="T4" fmla="*/ 1680 w 2448"/>
                <a:gd name="T5" fmla="*/ 32 h 1376"/>
                <a:gd name="T6" fmla="*/ 2448 w 2448"/>
                <a:gd name="T7" fmla="*/ 80 h 13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8"/>
                <a:gd name="T13" fmla="*/ 0 h 1376"/>
                <a:gd name="T14" fmla="*/ 2448 w 2448"/>
                <a:gd name="T15" fmla="*/ 1376 h 13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8" h="1376">
                  <a:moveTo>
                    <a:pt x="0" y="1376"/>
                  </a:moveTo>
                  <a:cubicBezTo>
                    <a:pt x="412" y="936"/>
                    <a:pt x="824" y="496"/>
                    <a:pt x="1104" y="272"/>
                  </a:cubicBezTo>
                  <a:cubicBezTo>
                    <a:pt x="1384" y="48"/>
                    <a:pt x="1456" y="64"/>
                    <a:pt x="1680" y="32"/>
                  </a:cubicBezTo>
                  <a:cubicBezTo>
                    <a:pt x="1904" y="0"/>
                    <a:pt x="2320" y="72"/>
                    <a:pt x="2448" y="80"/>
                  </a:cubicBezTo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2" name="Text Box 76"/>
            <p:cNvSpPr txBox="1">
              <a:spLocks noChangeArrowheads="1"/>
            </p:cNvSpPr>
            <p:nvPr/>
          </p:nvSpPr>
          <p:spPr bwMode="auto">
            <a:xfrm>
              <a:off x="4943" y="1920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140</a:t>
              </a:r>
              <a:r>
                <a:rPr lang="en-US" sz="1200" baseline="30000" dirty="0"/>
                <a:t>o</a:t>
              </a:r>
              <a:r>
                <a:rPr lang="en-US" sz="1200" dirty="0"/>
                <a:t>C</a:t>
              </a:r>
            </a:p>
          </p:txBody>
        </p:sp>
        <p:sp>
          <p:nvSpPr>
            <p:cNvPr id="50253" name="Text Box 77"/>
            <p:cNvSpPr txBox="1">
              <a:spLocks noChangeArrowheads="1"/>
            </p:cNvSpPr>
            <p:nvPr/>
          </p:nvSpPr>
          <p:spPr bwMode="auto">
            <a:xfrm>
              <a:off x="4943" y="1488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125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50254" name="Text Box 78"/>
            <p:cNvSpPr txBox="1">
              <a:spLocks noChangeArrowheads="1"/>
            </p:cNvSpPr>
            <p:nvPr/>
          </p:nvSpPr>
          <p:spPr bwMode="auto">
            <a:xfrm>
              <a:off x="4943" y="1296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110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50255" name="Text Box 79"/>
            <p:cNvSpPr txBox="1">
              <a:spLocks noChangeArrowheads="1"/>
            </p:cNvSpPr>
            <p:nvPr/>
          </p:nvSpPr>
          <p:spPr bwMode="auto">
            <a:xfrm>
              <a:off x="4943" y="1152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95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50256" name="Line 80"/>
            <p:cNvSpPr>
              <a:spLocks noChangeShapeType="1"/>
            </p:cNvSpPr>
            <p:nvPr/>
          </p:nvSpPr>
          <p:spPr bwMode="auto">
            <a:xfrm>
              <a:off x="2015" y="283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Text Box 81"/>
            <p:cNvSpPr txBox="1">
              <a:spLocks noChangeArrowheads="1"/>
            </p:cNvSpPr>
            <p:nvPr/>
          </p:nvSpPr>
          <p:spPr bwMode="auto">
            <a:xfrm>
              <a:off x="2063" y="288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  <p:sp>
          <p:nvSpPr>
            <p:cNvPr id="50258" name="Freeform 82"/>
            <p:cNvSpPr>
              <a:spLocks/>
            </p:cNvSpPr>
            <p:nvPr/>
          </p:nvSpPr>
          <p:spPr bwMode="auto">
            <a:xfrm>
              <a:off x="2255" y="1344"/>
              <a:ext cx="2688" cy="1376"/>
            </a:xfrm>
            <a:custGeom>
              <a:avLst/>
              <a:gdLst>
                <a:gd name="T0" fmla="*/ 2688 w 2688"/>
                <a:gd name="T1" fmla="*/ 416 h 1376"/>
                <a:gd name="T2" fmla="*/ 1008 w 2688"/>
                <a:gd name="T3" fmla="*/ 80 h 1376"/>
                <a:gd name="T4" fmla="*/ 480 w 2688"/>
                <a:gd name="T5" fmla="*/ 32 h 1376"/>
                <a:gd name="T6" fmla="*/ 240 w 2688"/>
                <a:gd name="T7" fmla="*/ 224 h 1376"/>
                <a:gd name="T8" fmla="*/ 0 w 2688"/>
                <a:gd name="T9" fmla="*/ 1376 h 1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88"/>
                <a:gd name="T16" fmla="*/ 0 h 1376"/>
                <a:gd name="T17" fmla="*/ 2688 w 2688"/>
                <a:gd name="T18" fmla="*/ 1376 h 1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88" h="1376">
                  <a:moveTo>
                    <a:pt x="2688" y="416"/>
                  </a:moveTo>
                  <a:cubicBezTo>
                    <a:pt x="2032" y="280"/>
                    <a:pt x="1376" y="144"/>
                    <a:pt x="1008" y="80"/>
                  </a:cubicBezTo>
                  <a:cubicBezTo>
                    <a:pt x="640" y="16"/>
                    <a:pt x="608" y="8"/>
                    <a:pt x="480" y="32"/>
                  </a:cubicBezTo>
                  <a:cubicBezTo>
                    <a:pt x="352" y="56"/>
                    <a:pt x="320" y="0"/>
                    <a:pt x="240" y="224"/>
                  </a:cubicBezTo>
                  <a:cubicBezTo>
                    <a:pt x="160" y="448"/>
                    <a:pt x="80" y="912"/>
                    <a:pt x="0" y="1376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Oval 83"/>
            <p:cNvSpPr>
              <a:spLocks noChangeArrowheads="1"/>
            </p:cNvSpPr>
            <p:nvPr/>
          </p:nvSpPr>
          <p:spPr bwMode="auto">
            <a:xfrm>
              <a:off x="4895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0" name="Oval 84"/>
            <p:cNvSpPr>
              <a:spLocks noChangeArrowheads="1"/>
            </p:cNvSpPr>
            <p:nvPr/>
          </p:nvSpPr>
          <p:spPr bwMode="auto">
            <a:xfrm>
              <a:off x="4511" y="168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1" name="Oval 85"/>
            <p:cNvSpPr>
              <a:spLocks noChangeArrowheads="1"/>
            </p:cNvSpPr>
            <p:nvPr/>
          </p:nvSpPr>
          <p:spPr bwMode="auto">
            <a:xfrm>
              <a:off x="3887" y="148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2" name="Oval 86"/>
            <p:cNvSpPr>
              <a:spLocks noChangeArrowheads="1"/>
            </p:cNvSpPr>
            <p:nvPr/>
          </p:nvSpPr>
          <p:spPr bwMode="auto">
            <a:xfrm>
              <a:off x="3167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3" name="Oval 87"/>
            <p:cNvSpPr>
              <a:spLocks noChangeArrowheads="1"/>
            </p:cNvSpPr>
            <p:nvPr/>
          </p:nvSpPr>
          <p:spPr bwMode="auto">
            <a:xfrm>
              <a:off x="2735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4" name="Oval 88"/>
            <p:cNvSpPr>
              <a:spLocks noChangeArrowheads="1"/>
            </p:cNvSpPr>
            <p:nvPr/>
          </p:nvSpPr>
          <p:spPr bwMode="auto">
            <a:xfrm>
              <a:off x="2591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5" name="Oval 89"/>
            <p:cNvSpPr>
              <a:spLocks noChangeArrowheads="1"/>
            </p:cNvSpPr>
            <p:nvPr/>
          </p:nvSpPr>
          <p:spPr bwMode="auto">
            <a:xfrm>
              <a:off x="2495" y="153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6" name="Oval 90"/>
            <p:cNvSpPr>
              <a:spLocks noChangeArrowheads="1"/>
            </p:cNvSpPr>
            <p:nvPr/>
          </p:nvSpPr>
          <p:spPr bwMode="auto">
            <a:xfrm>
              <a:off x="2399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7" name="Oval 91"/>
            <p:cNvSpPr>
              <a:spLocks noChangeArrowheads="1"/>
            </p:cNvSpPr>
            <p:nvPr/>
          </p:nvSpPr>
          <p:spPr bwMode="auto">
            <a:xfrm>
              <a:off x="2351" y="206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8" name="Oval 92"/>
            <p:cNvSpPr>
              <a:spLocks noChangeArrowheads="1"/>
            </p:cNvSpPr>
            <p:nvPr/>
          </p:nvSpPr>
          <p:spPr bwMode="auto">
            <a:xfrm flipH="1" flipV="1">
              <a:off x="2303" y="230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9" name="Oval 93"/>
            <p:cNvSpPr>
              <a:spLocks noChangeArrowheads="1"/>
            </p:cNvSpPr>
            <p:nvPr/>
          </p:nvSpPr>
          <p:spPr bwMode="auto">
            <a:xfrm>
              <a:off x="2255" y="264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70" name="Text Box 94"/>
            <p:cNvSpPr txBox="1">
              <a:spLocks noChangeArrowheads="1"/>
            </p:cNvSpPr>
            <p:nvPr/>
          </p:nvSpPr>
          <p:spPr bwMode="auto">
            <a:xfrm>
              <a:off x="4943" y="168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130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50271" name="Line 95"/>
            <p:cNvSpPr>
              <a:spLocks noChangeShapeType="1"/>
            </p:cNvSpPr>
            <p:nvPr/>
          </p:nvSpPr>
          <p:spPr bwMode="auto">
            <a:xfrm flipH="1" flipV="1">
              <a:off x="2111" y="1296"/>
              <a:ext cx="2832" cy="72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2" name="Line 96"/>
            <p:cNvSpPr>
              <a:spLocks noChangeShapeType="1"/>
            </p:cNvSpPr>
            <p:nvPr/>
          </p:nvSpPr>
          <p:spPr bwMode="auto">
            <a:xfrm flipH="1" flipV="1">
              <a:off x="2399" y="1248"/>
              <a:ext cx="2544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3" name="Line 97"/>
            <p:cNvSpPr>
              <a:spLocks noChangeShapeType="1"/>
            </p:cNvSpPr>
            <p:nvPr/>
          </p:nvSpPr>
          <p:spPr bwMode="auto">
            <a:xfrm flipH="1" flipV="1">
              <a:off x="2735" y="1248"/>
              <a:ext cx="220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4" name="Line 98"/>
            <p:cNvSpPr>
              <a:spLocks noChangeShapeType="1"/>
            </p:cNvSpPr>
            <p:nvPr/>
          </p:nvSpPr>
          <p:spPr bwMode="auto">
            <a:xfrm flipH="1" flipV="1">
              <a:off x="3359" y="1200"/>
              <a:ext cx="1584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5" name="Oval 99"/>
            <p:cNvSpPr>
              <a:spLocks noChangeArrowheads="1"/>
            </p:cNvSpPr>
            <p:nvPr/>
          </p:nvSpPr>
          <p:spPr bwMode="auto">
            <a:xfrm flipV="1">
              <a:off x="4415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77" name="Line 101"/>
            <p:cNvSpPr>
              <a:spLocks noChangeShapeType="1"/>
            </p:cNvSpPr>
            <p:nvPr/>
          </p:nvSpPr>
          <p:spPr bwMode="auto">
            <a:xfrm>
              <a:off x="1822" y="2852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180" name="Group 102"/>
          <p:cNvGrpSpPr>
            <a:grpSpLocks/>
          </p:cNvGrpSpPr>
          <p:nvPr/>
        </p:nvGrpSpPr>
        <p:grpSpPr bwMode="auto">
          <a:xfrm>
            <a:off x="0" y="1917700"/>
            <a:ext cx="1547813" cy="339725"/>
            <a:chOff x="0" y="1084"/>
            <a:chExt cx="975" cy="214"/>
          </a:xfrm>
        </p:grpSpPr>
        <p:sp>
          <p:nvSpPr>
            <p:cNvPr id="50182" name="Text Box 103"/>
            <p:cNvSpPr txBox="1">
              <a:spLocks noChangeArrowheads="1"/>
            </p:cNvSpPr>
            <p:nvPr/>
          </p:nvSpPr>
          <p:spPr bwMode="auto">
            <a:xfrm>
              <a:off x="0" y="1084"/>
              <a:ext cx="14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</a:t>
              </a:r>
              <a:endParaRPr lang="en-US" sz="600" b="1" u="sng" dirty="0"/>
            </a:p>
          </p:txBody>
        </p:sp>
        <p:sp>
          <p:nvSpPr>
            <p:cNvPr id="50183" name="Rectangle 104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Bond strength maxima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sz="2000" b="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5236" y="1705510"/>
            <a:ext cx="8207466" cy="4510355"/>
            <a:chOff x="1321" y="1152"/>
            <a:chExt cx="4438" cy="2187"/>
          </a:xfrm>
        </p:grpSpPr>
        <p:sp>
          <p:nvSpPr>
            <p:cNvPr id="41992" name="Line 4"/>
            <p:cNvSpPr>
              <a:spLocks noChangeShapeType="1"/>
            </p:cNvSpPr>
            <p:nvPr/>
          </p:nvSpPr>
          <p:spPr bwMode="auto">
            <a:xfrm>
              <a:off x="2015" y="1320"/>
              <a:ext cx="0" cy="15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Line 5"/>
            <p:cNvSpPr>
              <a:spLocks noChangeShapeType="1"/>
            </p:cNvSpPr>
            <p:nvPr/>
          </p:nvSpPr>
          <p:spPr bwMode="auto">
            <a:xfrm>
              <a:off x="2015" y="2857"/>
              <a:ext cx="293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836" y="1826"/>
              <a:ext cx="196" cy="252"/>
              <a:chOff x="1584" y="784"/>
              <a:chExt cx="192" cy="384"/>
            </a:xfrm>
          </p:grpSpPr>
          <p:sp>
            <p:nvSpPr>
              <p:cNvPr id="42088" name="Line 7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9" name="Line 8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836" y="1316"/>
              <a:ext cx="196" cy="252"/>
              <a:chOff x="1584" y="784"/>
              <a:chExt cx="192" cy="384"/>
            </a:xfrm>
          </p:grpSpPr>
          <p:sp>
            <p:nvSpPr>
              <p:cNvPr id="42086" name="Line 10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7" name="Line 11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96" name="Line 12"/>
            <p:cNvSpPr>
              <a:spLocks noChangeShapeType="1"/>
            </p:cNvSpPr>
            <p:nvPr/>
          </p:nvSpPr>
          <p:spPr bwMode="auto">
            <a:xfrm>
              <a:off x="1836" y="2367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1836" y="2619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Text Box 14"/>
            <p:cNvSpPr txBox="1">
              <a:spLocks noChangeArrowheads="1"/>
            </p:cNvSpPr>
            <p:nvPr/>
          </p:nvSpPr>
          <p:spPr bwMode="auto">
            <a:xfrm>
              <a:off x="1643" y="275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0</a:t>
              </a:r>
            </a:p>
          </p:txBody>
        </p:sp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1647" y="226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2</a:t>
              </a:r>
            </a:p>
          </p:txBody>
        </p:sp>
        <p:sp>
          <p:nvSpPr>
            <p:cNvPr id="42000" name="Text Box 16"/>
            <p:cNvSpPr txBox="1">
              <a:spLocks noChangeArrowheads="1"/>
            </p:cNvSpPr>
            <p:nvPr/>
          </p:nvSpPr>
          <p:spPr bwMode="auto">
            <a:xfrm>
              <a:off x="1647" y="198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3</a:t>
              </a:r>
            </a:p>
          </p:txBody>
        </p:sp>
        <p:sp>
          <p:nvSpPr>
            <p:cNvPr id="42001" name="Text Box 17"/>
            <p:cNvSpPr txBox="1">
              <a:spLocks noChangeArrowheads="1"/>
            </p:cNvSpPr>
            <p:nvPr/>
          </p:nvSpPr>
          <p:spPr bwMode="auto">
            <a:xfrm>
              <a:off x="1647" y="1725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4</a:t>
              </a:r>
            </a:p>
          </p:txBody>
        </p:sp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1565" y="1505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  </a:t>
              </a:r>
              <a:r>
                <a:rPr lang="en-US" sz="1400"/>
                <a:t>5</a:t>
              </a:r>
            </a:p>
          </p:txBody>
        </p:sp>
        <p:sp>
          <p:nvSpPr>
            <p:cNvPr id="42003" name="Text Box 19"/>
            <p:cNvSpPr txBox="1">
              <a:spLocks noChangeArrowheads="1"/>
            </p:cNvSpPr>
            <p:nvPr/>
          </p:nvSpPr>
          <p:spPr bwMode="auto">
            <a:xfrm>
              <a:off x="1565" y="1259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</a:t>
              </a:r>
              <a:r>
                <a:rPr lang="en-US" sz="1400"/>
                <a:t>  6</a:t>
              </a:r>
            </a:p>
          </p:txBody>
        </p:sp>
        <p:sp>
          <p:nvSpPr>
            <p:cNvPr id="42004" name="Text Box 20"/>
            <p:cNvSpPr txBox="1">
              <a:spLocks noChangeArrowheads="1"/>
            </p:cNvSpPr>
            <p:nvPr/>
          </p:nvSpPr>
          <p:spPr bwMode="auto">
            <a:xfrm>
              <a:off x="1647" y="2518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</a:t>
              </a:r>
            </a:p>
          </p:txBody>
        </p:sp>
        <p:sp>
          <p:nvSpPr>
            <p:cNvPr id="42005" name="Line 21"/>
            <p:cNvSpPr>
              <a:spLocks noChangeShapeType="1"/>
            </p:cNvSpPr>
            <p:nvPr/>
          </p:nvSpPr>
          <p:spPr bwMode="auto">
            <a:xfrm>
              <a:off x="3241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2"/>
            <p:cNvSpPr>
              <a:spLocks noChangeShapeType="1"/>
            </p:cNvSpPr>
            <p:nvPr/>
          </p:nvSpPr>
          <p:spPr bwMode="auto">
            <a:xfrm>
              <a:off x="3779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4309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4"/>
            <p:cNvSpPr>
              <a:spLocks noChangeShapeType="1"/>
            </p:cNvSpPr>
            <p:nvPr/>
          </p:nvSpPr>
          <p:spPr bwMode="auto">
            <a:xfrm>
              <a:off x="4838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Line 25"/>
            <p:cNvSpPr>
              <a:spLocks noChangeShapeType="1"/>
            </p:cNvSpPr>
            <p:nvPr/>
          </p:nvSpPr>
          <p:spPr bwMode="auto">
            <a:xfrm>
              <a:off x="2624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Text Box 26"/>
            <p:cNvSpPr txBox="1">
              <a:spLocks noChangeArrowheads="1"/>
            </p:cNvSpPr>
            <p:nvPr/>
          </p:nvSpPr>
          <p:spPr bwMode="auto">
            <a:xfrm>
              <a:off x="2608" y="288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100</a:t>
              </a:r>
            </a:p>
          </p:txBody>
        </p:sp>
        <p:sp>
          <p:nvSpPr>
            <p:cNvPr id="42011" name="Text Box 27"/>
            <p:cNvSpPr txBox="1">
              <a:spLocks noChangeArrowheads="1"/>
            </p:cNvSpPr>
            <p:nvPr/>
          </p:nvSpPr>
          <p:spPr bwMode="auto">
            <a:xfrm>
              <a:off x="4814" y="2887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500</a:t>
              </a:r>
            </a:p>
          </p:txBody>
        </p:sp>
        <p:sp>
          <p:nvSpPr>
            <p:cNvPr id="42012" name="Text Box 28"/>
            <p:cNvSpPr txBox="1">
              <a:spLocks noChangeArrowheads="1"/>
            </p:cNvSpPr>
            <p:nvPr/>
          </p:nvSpPr>
          <p:spPr bwMode="auto">
            <a:xfrm>
              <a:off x="3214" y="2891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200</a:t>
              </a:r>
            </a:p>
          </p:txBody>
        </p:sp>
        <p:sp>
          <p:nvSpPr>
            <p:cNvPr id="42013" name="Text Box 29"/>
            <p:cNvSpPr txBox="1">
              <a:spLocks noChangeArrowheads="1"/>
            </p:cNvSpPr>
            <p:nvPr/>
          </p:nvSpPr>
          <p:spPr bwMode="auto">
            <a:xfrm>
              <a:off x="4273" y="2886"/>
              <a:ext cx="3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400</a:t>
              </a:r>
            </a:p>
          </p:txBody>
        </p:sp>
        <p:sp>
          <p:nvSpPr>
            <p:cNvPr id="42014" name="Text Box 30"/>
            <p:cNvSpPr txBox="1">
              <a:spLocks noChangeArrowheads="1"/>
            </p:cNvSpPr>
            <p:nvPr/>
          </p:nvSpPr>
          <p:spPr bwMode="auto">
            <a:xfrm>
              <a:off x="3760" y="2886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300</a:t>
              </a:r>
            </a:p>
          </p:txBody>
        </p:sp>
        <p:sp>
          <p:nvSpPr>
            <p:cNvPr id="42015" name="Text Box 31"/>
            <p:cNvSpPr txBox="1">
              <a:spLocks noChangeArrowheads="1"/>
            </p:cNvSpPr>
            <p:nvPr/>
          </p:nvSpPr>
          <p:spPr bwMode="auto">
            <a:xfrm>
              <a:off x="2336" y="3108"/>
              <a:ext cx="26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66"/>
                  </a:solidFill>
                </a:rPr>
                <a:t>Bond Pressing Time (Sec.)</a:t>
              </a:r>
              <a:endParaRPr lang="en-US"/>
            </a:p>
          </p:txBody>
        </p:sp>
        <p:sp>
          <p:nvSpPr>
            <p:cNvPr id="42016" name="Text Box 32"/>
            <p:cNvSpPr txBox="1">
              <a:spLocks noChangeArrowheads="1"/>
            </p:cNvSpPr>
            <p:nvPr/>
          </p:nvSpPr>
          <p:spPr bwMode="auto">
            <a:xfrm rot="10800000">
              <a:off x="1321" y="1249"/>
              <a:ext cx="289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66"/>
                  </a:solidFill>
                </a:rPr>
                <a:t>Shear strength (MPa)</a:t>
              </a:r>
            </a:p>
          </p:txBody>
        </p:sp>
        <p:sp>
          <p:nvSpPr>
            <p:cNvPr id="42017" name="AutoShape 33"/>
            <p:cNvSpPr>
              <a:spLocks noChangeArrowheads="1"/>
            </p:cNvSpPr>
            <p:nvPr/>
          </p:nvSpPr>
          <p:spPr bwMode="auto">
            <a:xfrm flipH="1">
              <a:off x="2111" y="273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Oval 34"/>
            <p:cNvSpPr>
              <a:spLocks noChangeArrowheads="1"/>
            </p:cNvSpPr>
            <p:nvPr/>
          </p:nvSpPr>
          <p:spPr bwMode="auto">
            <a:xfrm>
              <a:off x="4415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Oval 35"/>
            <p:cNvSpPr>
              <a:spLocks noChangeArrowheads="1"/>
            </p:cNvSpPr>
            <p:nvPr/>
          </p:nvSpPr>
          <p:spPr bwMode="auto">
            <a:xfrm>
              <a:off x="2303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Oval 36"/>
            <p:cNvSpPr>
              <a:spLocks noChangeArrowheads="1"/>
            </p:cNvSpPr>
            <p:nvPr/>
          </p:nvSpPr>
          <p:spPr bwMode="auto">
            <a:xfrm>
              <a:off x="2735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Oval 37"/>
            <p:cNvSpPr>
              <a:spLocks noChangeArrowheads="1"/>
            </p:cNvSpPr>
            <p:nvPr/>
          </p:nvSpPr>
          <p:spPr bwMode="auto">
            <a:xfrm>
              <a:off x="3359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Oval 38"/>
            <p:cNvSpPr>
              <a:spLocks noChangeArrowheads="1"/>
            </p:cNvSpPr>
            <p:nvPr/>
          </p:nvSpPr>
          <p:spPr bwMode="auto">
            <a:xfrm>
              <a:off x="4031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Oval 39"/>
            <p:cNvSpPr>
              <a:spLocks noChangeArrowheads="1"/>
            </p:cNvSpPr>
            <p:nvPr/>
          </p:nvSpPr>
          <p:spPr bwMode="auto">
            <a:xfrm>
              <a:off x="4895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Oval 40"/>
            <p:cNvSpPr>
              <a:spLocks noChangeArrowheads="1"/>
            </p:cNvSpPr>
            <p:nvPr/>
          </p:nvSpPr>
          <p:spPr bwMode="auto">
            <a:xfrm>
              <a:off x="2159" y="24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Oval 41"/>
            <p:cNvSpPr>
              <a:spLocks noChangeArrowheads="1"/>
            </p:cNvSpPr>
            <p:nvPr/>
          </p:nvSpPr>
          <p:spPr bwMode="auto">
            <a:xfrm>
              <a:off x="2255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Oval 42"/>
            <p:cNvSpPr>
              <a:spLocks noChangeArrowheads="1"/>
            </p:cNvSpPr>
            <p:nvPr/>
          </p:nvSpPr>
          <p:spPr bwMode="auto">
            <a:xfrm flipH="1">
              <a:off x="2159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Oval 43"/>
            <p:cNvSpPr>
              <a:spLocks noChangeArrowheads="1"/>
            </p:cNvSpPr>
            <p:nvPr/>
          </p:nvSpPr>
          <p:spPr bwMode="auto">
            <a:xfrm>
              <a:off x="2495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8" name="Oval 44"/>
            <p:cNvSpPr>
              <a:spLocks noChangeArrowheads="1"/>
            </p:cNvSpPr>
            <p:nvPr/>
          </p:nvSpPr>
          <p:spPr bwMode="auto">
            <a:xfrm>
              <a:off x="2495" y="264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Oval 45"/>
            <p:cNvSpPr>
              <a:spLocks noChangeArrowheads="1"/>
            </p:cNvSpPr>
            <p:nvPr/>
          </p:nvSpPr>
          <p:spPr bwMode="auto">
            <a:xfrm>
              <a:off x="2783" y="230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0" name="Oval 46"/>
            <p:cNvSpPr>
              <a:spLocks noChangeArrowheads="1"/>
            </p:cNvSpPr>
            <p:nvPr/>
          </p:nvSpPr>
          <p:spPr bwMode="auto">
            <a:xfrm>
              <a:off x="3071" y="196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1" name="Oval 47"/>
            <p:cNvSpPr>
              <a:spLocks noChangeArrowheads="1"/>
            </p:cNvSpPr>
            <p:nvPr/>
          </p:nvSpPr>
          <p:spPr bwMode="auto">
            <a:xfrm>
              <a:off x="3263" y="177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2" name="Oval 48"/>
            <p:cNvSpPr>
              <a:spLocks noChangeArrowheads="1"/>
            </p:cNvSpPr>
            <p:nvPr/>
          </p:nvSpPr>
          <p:spPr bwMode="auto">
            <a:xfrm>
              <a:off x="3551" y="153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3" name="Oval 49"/>
            <p:cNvSpPr>
              <a:spLocks noChangeArrowheads="1"/>
            </p:cNvSpPr>
            <p:nvPr/>
          </p:nvSpPr>
          <p:spPr bwMode="auto">
            <a:xfrm>
              <a:off x="3695" y="139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Oval 50"/>
            <p:cNvSpPr>
              <a:spLocks noChangeArrowheads="1"/>
            </p:cNvSpPr>
            <p:nvPr/>
          </p:nvSpPr>
          <p:spPr bwMode="auto">
            <a:xfrm>
              <a:off x="4127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Oval 51"/>
            <p:cNvSpPr>
              <a:spLocks noChangeArrowheads="1"/>
            </p:cNvSpPr>
            <p:nvPr/>
          </p:nvSpPr>
          <p:spPr bwMode="auto">
            <a:xfrm>
              <a:off x="4607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Oval 52"/>
            <p:cNvSpPr>
              <a:spLocks noChangeArrowheads="1"/>
            </p:cNvSpPr>
            <p:nvPr/>
          </p:nvSpPr>
          <p:spPr bwMode="auto">
            <a:xfrm>
              <a:off x="4895" y="134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Oval 53"/>
            <p:cNvSpPr>
              <a:spLocks noChangeArrowheads="1"/>
            </p:cNvSpPr>
            <p:nvPr/>
          </p:nvSpPr>
          <p:spPr bwMode="auto">
            <a:xfrm>
              <a:off x="2543" y="27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8" name="Oval 54"/>
            <p:cNvSpPr>
              <a:spLocks noChangeArrowheads="1"/>
            </p:cNvSpPr>
            <p:nvPr/>
          </p:nvSpPr>
          <p:spPr bwMode="auto">
            <a:xfrm>
              <a:off x="3311" y="211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9" name="Oval 55"/>
            <p:cNvSpPr>
              <a:spLocks noChangeArrowheads="1"/>
            </p:cNvSpPr>
            <p:nvPr/>
          </p:nvSpPr>
          <p:spPr bwMode="auto">
            <a:xfrm>
              <a:off x="3935" y="1680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0" name="Oval 56"/>
            <p:cNvSpPr>
              <a:spLocks noChangeArrowheads="1"/>
            </p:cNvSpPr>
            <p:nvPr/>
          </p:nvSpPr>
          <p:spPr bwMode="auto">
            <a:xfrm>
              <a:off x="4895" y="12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1" name="Freeform 57"/>
            <p:cNvSpPr>
              <a:spLocks/>
            </p:cNvSpPr>
            <p:nvPr/>
          </p:nvSpPr>
          <p:spPr bwMode="auto">
            <a:xfrm>
              <a:off x="2159" y="1392"/>
              <a:ext cx="2744" cy="1408"/>
            </a:xfrm>
            <a:custGeom>
              <a:avLst/>
              <a:gdLst>
                <a:gd name="T0" fmla="*/ 2744 w 2744"/>
                <a:gd name="T1" fmla="*/ 592 h 1408"/>
                <a:gd name="T2" fmla="*/ 1160 w 2744"/>
                <a:gd name="T3" fmla="*/ 208 h 1408"/>
                <a:gd name="T4" fmla="*/ 344 w 2744"/>
                <a:gd name="T5" fmla="*/ 16 h 1408"/>
                <a:gd name="T6" fmla="*/ 104 w 2744"/>
                <a:gd name="T7" fmla="*/ 112 h 1408"/>
                <a:gd name="T8" fmla="*/ 56 w 2744"/>
                <a:gd name="T9" fmla="*/ 448 h 1408"/>
                <a:gd name="T10" fmla="*/ 8 w 2744"/>
                <a:gd name="T11" fmla="*/ 1072 h 1408"/>
                <a:gd name="T12" fmla="*/ 8 w 2744"/>
                <a:gd name="T13" fmla="*/ 1408 h 1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4"/>
                <a:gd name="T22" fmla="*/ 0 h 1408"/>
                <a:gd name="T23" fmla="*/ 2744 w 2744"/>
                <a:gd name="T24" fmla="*/ 1408 h 1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4" h="1408">
                  <a:moveTo>
                    <a:pt x="2744" y="592"/>
                  </a:moveTo>
                  <a:cubicBezTo>
                    <a:pt x="2152" y="448"/>
                    <a:pt x="1560" y="304"/>
                    <a:pt x="1160" y="208"/>
                  </a:cubicBezTo>
                  <a:cubicBezTo>
                    <a:pt x="760" y="112"/>
                    <a:pt x="520" y="32"/>
                    <a:pt x="344" y="16"/>
                  </a:cubicBezTo>
                  <a:cubicBezTo>
                    <a:pt x="168" y="0"/>
                    <a:pt x="152" y="40"/>
                    <a:pt x="104" y="112"/>
                  </a:cubicBezTo>
                  <a:cubicBezTo>
                    <a:pt x="56" y="184"/>
                    <a:pt x="72" y="288"/>
                    <a:pt x="56" y="448"/>
                  </a:cubicBezTo>
                  <a:cubicBezTo>
                    <a:pt x="40" y="608"/>
                    <a:pt x="16" y="912"/>
                    <a:pt x="8" y="1072"/>
                  </a:cubicBezTo>
                  <a:cubicBezTo>
                    <a:pt x="0" y="1232"/>
                    <a:pt x="0" y="1360"/>
                    <a:pt x="8" y="1408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2" name="Oval 58"/>
            <p:cNvSpPr>
              <a:spLocks noChangeArrowheads="1"/>
            </p:cNvSpPr>
            <p:nvPr/>
          </p:nvSpPr>
          <p:spPr bwMode="auto">
            <a:xfrm>
              <a:off x="2975" y="134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3" name="Oval 59"/>
            <p:cNvSpPr>
              <a:spLocks noChangeArrowheads="1"/>
            </p:cNvSpPr>
            <p:nvPr/>
          </p:nvSpPr>
          <p:spPr bwMode="auto">
            <a:xfrm>
              <a:off x="2303" y="268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Oval 60"/>
            <p:cNvSpPr>
              <a:spLocks noChangeArrowheads="1"/>
            </p:cNvSpPr>
            <p:nvPr/>
          </p:nvSpPr>
          <p:spPr bwMode="auto">
            <a:xfrm>
              <a:off x="4895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5" name="Oval 61"/>
            <p:cNvSpPr>
              <a:spLocks noChangeArrowheads="1"/>
            </p:cNvSpPr>
            <p:nvPr/>
          </p:nvSpPr>
          <p:spPr bwMode="auto">
            <a:xfrm>
              <a:off x="3983" y="1440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Oval 62"/>
            <p:cNvSpPr>
              <a:spLocks noChangeArrowheads="1"/>
            </p:cNvSpPr>
            <p:nvPr/>
          </p:nvSpPr>
          <p:spPr bwMode="auto">
            <a:xfrm flipH="1">
              <a:off x="3359" y="134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7" name="Oval 63"/>
            <p:cNvSpPr>
              <a:spLocks noChangeArrowheads="1"/>
            </p:cNvSpPr>
            <p:nvPr/>
          </p:nvSpPr>
          <p:spPr bwMode="auto">
            <a:xfrm>
              <a:off x="4511" y="153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Oval 64"/>
            <p:cNvSpPr>
              <a:spLocks noChangeArrowheads="1"/>
            </p:cNvSpPr>
            <p:nvPr/>
          </p:nvSpPr>
          <p:spPr bwMode="auto">
            <a:xfrm>
              <a:off x="2591" y="196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9" name="Oval 65"/>
            <p:cNvSpPr>
              <a:spLocks noChangeArrowheads="1"/>
            </p:cNvSpPr>
            <p:nvPr/>
          </p:nvSpPr>
          <p:spPr bwMode="auto">
            <a:xfrm>
              <a:off x="2543" y="225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Oval 66"/>
            <p:cNvSpPr>
              <a:spLocks noChangeArrowheads="1"/>
            </p:cNvSpPr>
            <p:nvPr/>
          </p:nvSpPr>
          <p:spPr bwMode="auto">
            <a:xfrm>
              <a:off x="2831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Oval 67"/>
            <p:cNvSpPr>
              <a:spLocks noChangeArrowheads="1"/>
            </p:cNvSpPr>
            <p:nvPr/>
          </p:nvSpPr>
          <p:spPr bwMode="auto">
            <a:xfrm>
              <a:off x="2735" y="177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Oval 68"/>
            <p:cNvSpPr>
              <a:spLocks noChangeArrowheads="1"/>
            </p:cNvSpPr>
            <p:nvPr/>
          </p:nvSpPr>
          <p:spPr bwMode="auto">
            <a:xfrm>
              <a:off x="2447" y="244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Oval 69"/>
            <p:cNvSpPr>
              <a:spLocks noChangeArrowheads="1"/>
            </p:cNvSpPr>
            <p:nvPr/>
          </p:nvSpPr>
          <p:spPr bwMode="auto">
            <a:xfrm>
              <a:off x="4415" y="1344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4" name="Oval 70"/>
            <p:cNvSpPr>
              <a:spLocks noChangeArrowheads="1"/>
            </p:cNvSpPr>
            <p:nvPr/>
          </p:nvSpPr>
          <p:spPr bwMode="auto">
            <a:xfrm flipH="1">
              <a:off x="2927" y="24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5" name="Freeform 71"/>
            <p:cNvSpPr>
              <a:spLocks/>
            </p:cNvSpPr>
            <p:nvPr/>
          </p:nvSpPr>
          <p:spPr bwMode="auto">
            <a:xfrm>
              <a:off x="2543" y="1200"/>
              <a:ext cx="2400" cy="1560"/>
            </a:xfrm>
            <a:custGeom>
              <a:avLst/>
              <a:gdLst>
                <a:gd name="T0" fmla="*/ 2400 w 2400"/>
                <a:gd name="T1" fmla="*/ 24 h 1560"/>
                <a:gd name="T2" fmla="*/ 1872 w 2400"/>
                <a:gd name="T3" fmla="*/ 120 h 1560"/>
                <a:gd name="T4" fmla="*/ 1056 w 2400"/>
                <a:gd name="T5" fmla="*/ 744 h 1560"/>
                <a:gd name="T6" fmla="*/ 0 w 2400"/>
                <a:gd name="T7" fmla="*/ 1560 h 1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0"/>
                <a:gd name="T13" fmla="*/ 0 h 1560"/>
                <a:gd name="T14" fmla="*/ 2400 w 2400"/>
                <a:gd name="T15" fmla="*/ 1560 h 1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0" h="1560">
                  <a:moveTo>
                    <a:pt x="2400" y="24"/>
                  </a:moveTo>
                  <a:cubicBezTo>
                    <a:pt x="2248" y="12"/>
                    <a:pt x="2096" y="0"/>
                    <a:pt x="1872" y="120"/>
                  </a:cubicBezTo>
                  <a:cubicBezTo>
                    <a:pt x="1648" y="240"/>
                    <a:pt x="1368" y="504"/>
                    <a:pt x="1056" y="744"/>
                  </a:cubicBezTo>
                  <a:cubicBezTo>
                    <a:pt x="744" y="984"/>
                    <a:pt x="192" y="1416"/>
                    <a:pt x="0" y="15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6" name="Oval 72"/>
            <p:cNvSpPr>
              <a:spLocks noChangeArrowheads="1"/>
            </p:cNvSpPr>
            <p:nvPr/>
          </p:nvSpPr>
          <p:spPr bwMode="auto">
            <a:xfrm>
              <a:off x="3695" y="187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7" name="Oval 73"/>
            <p:cNvSpPr>
              <a:spLocks noChangeArrowheads="1"/>
            </p:cNvSpPr>
            <p:nvPr/>
          </p:nvSpPr>
          <p:spPr bwMode="auto">
            <a:xfrm>
              <a:off x="4079" y="15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8" name="Freeform 74"/>
            <p:cNvSpPr>
              <a:spLocks/>
            </p:cNvSpPr>
            <p:nvPr/>
          </p:nvSpPr>
          <p:spPr bwMode="auto">
            <a:xfrm>
              <a:off x="2351" y="1320"/>
              <a:ext cx="2592" cy="1416"/>
            </a:xfrm>
            <a:custGeom>
              <a:avLst/>
              <a:gdLst>
                <a:gd name="T0" fmla="*/ 2592 w 2592"/>
                <a:gd name="T1" fmla="*/ 264 h 1416"/>
                <a:gd name="T2" fmla="*/ 1008 w 2592"/>
                <a:gd name="T3" fmla="*/ 24 h 1416"/>
                <a:gd name="T4" fmla="*/ 576 w 2592"/>
                <a:gd name="T5" fmla="*/ 120 h 1416"/>
                <a:gd name="T6" fmla="*/ 336 w 2592"/>
                <a:gd name="T7" fmla="*/ 648 h 1416"/>
                <a:gd name="T8" fmla="*/ 0 w 2592"/>
                <a:gd name="T9" fmla="*/ 1416 h 1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2"/>
                <a:gd name="T16" fmla="*/ 0 h 1416"/>
                <a:gd name="T17" fmla="*/ 2592 w 2592"/>
                <a:gd name="T18" fmla="*/ 1416 h 1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2" h="1416">
                  <a:moveTo>
                    <a:pt x="2592" y="264"/>
                  </a:moveTo>
                  <a:cubicBezTo>
                    <a:pt x="1968" y="156"/>
                    <a:pt x="1344" y="48"/>
                    <a:pt x="1008" y="24"/>
                  </a:cubicBezTo>
                  <a:cubicBezTo>
                    <a:pt x="672" y="0"/>
                    <a:pt x="688" y="16"/>
                    <a:pt x="576" y="120"/>
                  </a:cubicBezTo>
                  <a:cubicBezTo>
                    <a:pt x="464" y="224"/>
                    <a:pt x="432" y="432"/>
                    <a:pt x="336" y="648"/>
                  </a:cubicBezTo>
                  <a:cubicBezTo>
                    <a:pt x="240" y="864"/>
                    <a:pt x="56" y="1296"/>
                    <a:pt x="0" y="1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9" name="Freeform 75"/>
            <p:cNvSpPr>
              <a:spLocks/>
            </p:cNvSpPr>
            <p:nvPr/>
          </p:nvSpPr>
          <p:spPr bwMode="auto">
            <a:xfrm>
              <a:off x="2495" y="1248"/>
              <a:ext cx="2448" cy="1376"/>
            </a:xfrm>
            <a:custGeom>
              <a:avLst/>
              <a:gdLst>
                <a:gd name="T0" fmla="*/ 0 w 2448"/>
                <a:gd name="T1" fmla="*/ 1376 h 1376"/>
                <a:gd name="T2" fmla="*/ 1104 w 2448"/>
                <a:gd name="T3" fmla="*/ 272 h 1376"/>
                <a:gd name="T4" fmla="*/ 1680 w 2448"/>
                <a:gd name="T5" fmla="*/ 32 h 1376"/>
                <a:gd name="T6" fmla="*/ 2448 w 2448"/>
                <a:gd name="T7" fmla="*/ 80 h 13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8"/>
                <a:gd name="T13" fmla="*/ 0 h 1376"/>
                <a:gd name="T14" fmla="*/ 2448 w 2448"/>
                <a:gd name="T15" fmla="*/ 1376 h 13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8" h="1376">
                  <a:moveTo>
                    <a:pt x="0" y="1376"/>
                  </a:moveTo>
                  <a:cubicBezTo>
                    <a:pt x="412" y="936"/>
                    <a:pt x="824" y="496"/>
                    <a:pt x="1104" y="272"/>
                  </a:cubicBezTo>
                  <a:cubicBezTo>
                    <a:pt x="1384" y="48"/>
                    <a:pt x="1456" y="64"/>
                    <a:pt x="1680" y="32"/>
                  </a:cubicBezTo>
                  <a:cubicBezTo>
                    <a:pt x="1904" y="0"/>
                    <a:pt x="2320" y="72"/>
                    <a:pt x="2448" y="80"/>
                  </a:cubicBezTo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0" name="Text Box 76"/>
            <p:cNvSpPr txBox="1">
              <a:spLocks noChangeArrowheads="1"/>
            </p:cNvSpPr>
            <p:nvPr/>
          </p:nvSpPr>
          <p:spPr bwMode="auto">
            <a:xfrm>
              <a:off x="4943" y="1920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140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1" name="Text Box 77"/>
            <p:cNvSpPr txBox="1">
              <a:spLocks noChangeArrowheads="1"/>
            </p:cNvSpPr>
            <p:nvPr/>
          </p:nvSpPr>
          <p:spPr bwMode="auto">
            <a:xfrm>
              <a:off x="4943" y="1488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125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2" name="Text Box 78"/>
            <p:cNvSpPr txBox="1">
              <a:spLocks noChangeArrowheads="1"/>
            </p:cNvSpPr>
            <p:nvPr/>
          </p:nvSpPr>
          <p:spPr bwMode="auto">
            <a:xfrm>
              <a:off x="4943" y="1296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110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3" name="Text Box 79"/>
            <p:cNvSpPr txBox="1">
              <a:spLocks noChangeArrowheads="1"/>
            </p:cNvSpPr>
            <p:nvPr/>
          </p:nvSpPr>
          <p:spPr bwMode="auto">
            <a:xfrm>
              <a:off x="4943" y="1152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95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4" name="Line 80"/>
            <p:cNvSpPr>
              <a:spLocks noChangeShapeType="1"/>
            </p:cNvSpPr>
            <p:nvPr/>
          </p:nvSpPr>
          <p:spPr bwMode="auto">
            <a:xfrm>
              <a:off x="2015" y="283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063" y="288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  <p:sp>
          <p:nvSpPr>
            <p:cNvPr id="42066" name="Freeform 82"/>
            <p:cNvSpPr>
              <a:spLocks/>
            </p:cNvSpPr>
            <p:nvPr/>
          </p:nvSpPr>
          <p:spPr bwMode="auto">
            <a:xfrm>
              <a:off x="2255" y="1344"/>
              <a:ext cx="2688" cy="1376"/>
            </a:xfrm>
            <a:custGeom>
              <a:avLst/>
              <a:gdLst>
                <a:gd name="T0" fmla="*/ 2688 w 2688"/>
                <a:gd name="T1" fmla="*/ 416 h 1376"/>
                <a:gd name="T2" fmla="*/ 1008 w 2688"/>
                <a:gd name="T3" fmla="*/ 80 h 1376"/>
                <a:gd name="T4" fmla="*/ 480 w 2688"/>
                <a:gd name="T5" fmla="*/ 32 h 1376"/>
                <a:gd name="T6" fmla="*/ 240 w 2688"/>
                <a:gd name="T7" fmla="*/ 224 h 1376"/>
                <a:gd name="T8" fmla="*/ 0 w 2688"/>
                <a:gd name="T9" fmla="*/ 1376 h 1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88"/>
                <a:gd name="T16" fmla="*/ 0 h 1376"/>
                <a:gd name="T17" fmla="*/ 2688 w 2688"/>
                <a:gd name="T18" fmla="*/ 1376 h 1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88" h="1376">
                  <a:moveTo>
                    <a:pt x="2688" y="416"/>
                  </a:moveTo>
                  <a:cubicBezTo>
                    <a:pt x="2032" y="280"/>
                    <a:pt x="1376" y="144"/>
                    <a:pt x="1008" y="80"/>
                  </a:cubicBezTo>
                  <a:cubicBezTo>
                    <a:pt x="640" y="16"/>
                    <a:pt x="608" y="8"/>
                    <a:pt x="480" y="32"/>
                  </a:cubicBezTo>
                  <a:cubicBezTo>
                    <a:pt x="352" y="56"/>
                    <a:pt x="320" y="0"/>
                    <a:pt x="240" y="224"/>
                  </a:cubicBezTo>
                  <a:cubicBezTo>
                    <a:pt x="160" y="448"/>
                    <a:pt x="80" y="912"/>
                    <a:pt x="0" y="1376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7" name="Oval 83"/>
            <p:cNvSpPr>
              <a:spLocks noChangeArrowheads="1"/>
            </p:cNvSpPr>
            <p:nvPr/>
          </p:nvSpPr>
          <p:spPr bwMode="auto">
            <a:xfrm>
              <a:off x="4895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8" name="Oval 84"/>
            <p:cNvSpPr>
              <a:spLocks noChangeArrowheads="1"/>
            </p:cNvSpPr>
            <p:nvPr/>
          </p:nvSpPr>
          <p:spPr bwMode="auto">
            <a:xfrm>
              <a:off x="4511" y="168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9" name="Oval 85"/>
            <p:cNvSpPr>
              <a:spLocks noChangeArrowheads="1"/>
            </p:cNvSpPr>
            <p:nvPr/>
          </p:nvSpPr>
          <p:spPr bwMode="auto">
            <a:xfrm>
              <a:off x="3887" y="148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0" name="Oval 86"/>
            <p:cNvSpPr>
              <a:spLocks noChangeArrowheads="1"/>
            </p:cNvSpPr>
            <p:nvPr/>
          </p:nvSpPr>
          <p:spPr bwMode="auto">
            <a:xfrm>
              <a:off x="3167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1" name="Oval 87"/>
            <p:cNvSpPr>
              <a:spLocks noChangeArrowheads="1"/>
            </p:cNvSpPr>
            <p:nvPr/>
          </p:nvSpPr>
          <p:spPr bwMode="auto">
            <a:xfrm>
              <a:off x="2735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2" name="Oval 88"/>
            <p:cNvSpPr>
              <a:spLocks noChangeArrowheads="1"/>
            </p:cNvSpPr>
            <p:nvPr/>
          </p:nvSpPr>
          <p:spPr bwMode="auto">
            <a:xfrm>
              <a:off x="2591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3" name="Oval 89"/>
            <p:cNvSpPr>
              <a:spLocks noChangeArrowheads="1"/>
            </p:cNvSpPr>
            <p:nvPr/>
          </p:nvSpPr>
          <p:spPr bwMode="auto">
            <a:xfrm>
              <a:off x="2495" y="153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4" name="Oval 90"/>
            <p:cNvSpPr>
              <a:spLocks noChangeArrowheads="1"/>
            </p:cNvSpPr>
            <p:nvPr/>
          </p:nvSpPr>
          <p:spPr bwMode="auto">
            <a:xfrm>
              <a:off x="2399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5" name="Oval 91"/>
            <p:cNvSpPr>
              <a:spLocks noChangeArrowheads="1"/>
            </p:cNvSpPr>
            <p:nvPr/>
          </p:nvSpPr>
          <p:spPr bwMode="auto">
            <a:xfrm>
              <a:off x="2351" y="206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6" name="Oval 92"/>
            <p:cNvSpPr>
              <a:spLocks noChangeArrowheads="1"/>
            </p:cNvSpPr>
            <p:nvPr/>
          </p:nvSpPr>
          <p:spPr bwMode="auto">
            <a:xfrm flipH="1" flipV="1">
              <a:off x="2303" y="230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7" name="Oval 93"/>
            <p:cNvSpPr>
              <a:spLocks noChangeArrowheads="1"/>
            </p:cNvSpPr>
            <p:nvPr/>
          </p:nvSpPr>
          <p:spPr bwMode="auto">
            <a:xfrm>
              <a:off x="2255" y="264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943" y="168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130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79" name="Line 95"/>
            <p:cNvSpPr>
              <a:spLocks noChangeShapeType="1"/>
            </p:cNvSpPr>
            <p:nvPr/>
          </p:nvSpPr>
          <p:spPr bwMode="auto">
            <a:xfrm flipH="1" flipV="1">
              <a:off x="2111" y="1296"/>
              <a:ext cx="2832" cy="72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0" name="Line 96"/>
            <p:cNvSpPr>
              <a:spLocks noChangeShapeType="1"/>
            </p:cNvSpPr>
            <p:nvPr/>
          </p:nvSpPr>
          <p:spPr bwMode="auto">
            <a:xfrm flipH="1" flipV="1">
              <a:off x="2399" y="1248"/>
              <a:ext cx="2544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1" name="Line 97"/>
            <p:cNvSpPr>
              <a:spLocks noChangeShapeType="1"/>
            </p:cNvSpPr>
            <p:nvPr/>
          </p:nvSpPr>
          <p:spPr bwMode="auto">
            <a:xfrm flipH="1" flipV="1">
              <a:off x="2735" y="1248"/>
              <a:ext cx="220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2" name="Line 98"/>
            <p:cNvSpPr>
              <a:spLocks noChangeShapeType="1"/>
            </p:cNvSpPr>
            <p:nvPr/>
          </p:nvSpPr>
          <p:spPr bwMode="auto">
            <a:xfrm flipH="1" flipV="1">
              <a:off x="3359" y="1200"/>
              <a:ext cx="1584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3" name="Oval 99"/>
            <p:cNvSpPr>
              <a:spLocks noChangeArrowheads="1"/>
            </p:cNvSpPr>
            <p:nvPr/>
          </p:nvSpPr>
          <p:spPr bwMode="auto">
            <a:xfrm flipV="1">
              <a:off x="4415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5" name="Line 101"/>
            <p:cNvSpPr>
              <a:spLocks noChangeShapeType="1"/>
            </p:cNvSpPr>
            <p:nvPr/>
          </p:nvSpPr>
          <p:spPr bwMode="auto">
            <a:xfrm>
              <a:off x="1822" y="2852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2"/>
          <p:cNvGrpSpPr>
            <a:grpSpLocks/>
          </p:cNvGrpSpPr>
          <p:nvPr/>
        </p:nvGrpSpPr>
        <p:grpSpPr bwMode="auto">
          <a:xfrm>
            <a:off x="0" y="1917700"/>
            <a:ext cx="1547813" cy="400050"/>
            <a:chOff x="0" y="1084"/>
            <a:chExt cx="975" cy="252"/>
          </a:xfrm>
        </p:grpSpPr>
        <p:sp>
          <p:nvSpPr>
            <p:cNvPr id="41990" name="Text Box 103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41991" name="Rectangle 104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7973" y="1363934"/>
            <a:ext cx="217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Strength maxima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>
            <a:endCxn id="42063" idx="0"/>
          </p:cNvCxnSpPr>
          <p:nvPr/>
        </p:nvCxnSpPr>
        <p:spPr>
          <a:xfrm flipV="1">
            <a:off x="3156232" y="1705510"/>
            <a:ext cx="5991931" cy="612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2" descr="Wide upward diagonal"/>
          <p:cNvSpPr>
            <a:spLocks noChangeArrowheads="1"/>
          </p:cNvSpPr>
          <p:nvPr/>
        </p:nvSpPr>
        <p:spPr bwMode="auto">
          <a:xfrm>
            <a:off x="2424113" y="2686050"/>
            <a:ext cx="5715000" cy="609600"/>
          </a:xfrm>
          <a:prstGeom prst="rect">
            <a:avLst/>
          </a:prstGeom>
          <a:pattFill prst="wdUpDiag">
            <a:fgClr>
              <a:srgbClr val="FC0128"/>
            </a:fgClr>
            <a:bgClr>
              <a:srgbClr val="790015"/>
            </a:bgClr>
          </a:patt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Hot Platen</a:t>
            </a:r>
          </a:p>
        </p:txBody>
      </p:sp>
      <p:sp>
        <p:nvSpPr>
          <p:cNvPr id="61" name="Rectangle 3" descr="Wide upward diagonal"/>
          <p:cNvSpPr>
            <a:spLocks noChangeArrowheads="1"/>
          </p:cNvSpPr>
          <p:nvPr/>
        </p:nvSpPr>
        <p:spPr bwMode="auto">
          <a:xfrm>
            <a:off x="2424113" y="5124450"/>
            <a:ext cx="5715000" cy="609600"/>
          </a:xfrm>
          <a:prstGeom prst="rect">
            <a:avLst/>
          </a:prstGeom>
          <a:pattFill prst="wdUpDiag">
            <a:fgClr>
              <a:srgbClr val="FC0128"/>
            </a:fgClr>
            <a:bgClr>
              <a:srgbClr val="790015"/>
            </a:bgClr>
          </a:patt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Hot Platen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2" name="Rectangle 4" descr="Cork"/>
          <p:cNvSpPr>
            <a:spLocks noChangeArrowheads="1"/>
          </p:cNvSpPr>
          <p:nvPr/>
        </p:nvSpPr>
        <p:spPr bwMode="auto">
          <a:xfrm>
            <a:off x="2805113" y="3371850"/>
            <a:ext cx="5029200" cy="16764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2195513" y="908050"/>
            <a:ext cx="1966913" cy="579438"/>
          </a:xfrm>
          <a:prstGeom prst="rect">
            <a:avLst/>
          </a:prstGeom>
          <a:noFill/>
          <a:ln w="57150" cmpd="thickThin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u="sng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Hot Press</a:t>
            </a:r>
            <a:endParaRPr lang="en-US" sz="320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" name="AutoShape 6"/>
          <p:cNvSpPr>
            <a:spLocks noChangeArrowheads="1"/>
          </p:cNvSpPr>
          <p:nvPr/>
        </p:nvSpPr>
        <p:spPr bwMode="auto">
          <a:xfrm rot="16200000" flipH="1">
            <a:off x="3033713" y="23050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 rot="16200000" flipH="1">
            <a:off x="3567113" y="23050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AutoShape 8"/>
          <p:cNvSpPr>
            <a:spLocks noChangeArrowheads="1"/>
          </p:cNvSpPr>
          <p:nvPr/>
        </p:nvSpPr>
        <p:spPr bwMode="auto">
          <a:xfrm rot="16200000" flipH="1">
            <a:off x="4100513" y="23050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AutoShape 9"/>
          <p:cNvSpPr>
            <a:spLocks noChangeArrowheads="1"/>
          </p:cNvSpPr>
          <p:nvPr/>
        </p:nvSpPr>
        <p:spPr bwMode="auto">
          <a:xfrm rot="16200000" flipH="1">
            <a:off x="6234113" y="23050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AutoShape 10"/>
          <p:cNvSpPr>
            <a:spLocks noChangeArrowheads="1"/>
          </p:cNvSpPr>
          <p:nvPr/>
        </p:nvSpPr>
        <p:spPr bwMode="auto">
          <a:xfrm rot="16200000" flipH="1">
            <a:off x="6767513" y="23050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AutoShape 11"/>
          <p:cNvSpPr>
            <a:spLocks noChangeArrowheads="1"/>
          </p:cNvSpPr>
          <p:nvPr/>
        </p:nvSpPr>
        <p:spPr bwMode="auto">
          <a:xfrm rot="16200000" flipH="1">
            <a:off x="7300913" y="23050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Rectangle 12"/>
          <p:cNvSpPr>
            <a:spLocks noChangeArrowheads="1"/>
          </p:cNvSpPr>
          <p:nvPr/>
        </p:nvSpPr>
        <p:spPr bwMode="auto">
          <a:xfrm>
            <a:off x="4683126" y="2201863"/>
            <a:ext cx="1414462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Pressure</a:t>
            </a:r>
          </a:p>
        </p:txBody>
      </p:sp>
      <p:sp>
        <p:nvSpPr>
          <p:cNvPr id="71" name="AutoShape 13"/>
          <p:cNvSpPr>
            <a:spLocks noChangeArrowheads="1"/>
          </p:cNvSpPr>
          <p:nvPr/>
        </p:nvSpPr>
        <p:spPr bwMode="auto">
          <a:xfrm rot="-5400000">
            <a:off x="2957513" y="58864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14"/>
          <p:cNvSpPr>
            <a:spLocks noChangeArrowheads="1"/>
          </p:cNvSpPr>
          <p:nvPr/>
        </p:nvSpPr>
        <p:spPr bwMode="auto">
          <a:xfrm rot="-5400000">
            <a:off x="3490913" y="58864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15"/>
          <p:cNvSpPr>
            <a:spLocks noChangeArrowheads="1"/>
          </p:cNvSpPr>
          <p:nvPr/>
        </p:nvSpPr>
        <p:spPr bwMode="auto">
          <a:xfrm rot="-5400000">
            <a:off x="4024313" y="58864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16"/>
          <p:cNvSpPr>
            <a:spLocks noChangeArrowheads="1"/>
          </p:cNvSpPr>
          <p:nvPr/>
        </p:nvSpPr>
        <p:spPr bwMode="auto">
          <a:xfrm rot="-5400000">
            <a:off x="6157913" y="58864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17"/>
          <p:cNvSpPr>
            <a:spLocks noChangeArrowheads="1"/>
          </p:cNvSpPr>
          <p:nvPr/>
        </p:nvSpPr>
        <p:spPr bwMode="auto">
          <a:xfrm rot="-5400000">
            <a:off x="6691313" y="58864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18"/>
          <p:cNvSpPr>
            <a:spLocks noChangeArrowheads="1"/>
          </p:cNvSpPr>
          <p:nvPr/>
        </p:nvSpPr>
        <p:spPr bwMode="auto">
          <a:xfrm rot="-5400000">
            <a:off x="7224713" y="5886450"/>
            <a:ext cx="381000" cy="228600"/>
          </a:xfrm>
          <a:prstGeom prst="rightArrow">
            <a:avLst>
              <a:gd name="adj1" fmla="val 50000"/>
              <a:gd name="adj2" fmla="val 83356"/>
            </a:avLst>
          </a:prstGeom>
          <a:solidFill>
            <a:srgbClr val="DADAD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19"/>
          <p:cNvSpPr>
            <a:spLocks noChangeArrowheads="1"/>
          </p:cNvSpPr>
          <p:nvPr/>
        </p:nvSpPr>
        <p:spPr bwMode="auto">
          <a:xfrm>
            <a:off x="4606926" y="5859463"/>
            <a:ext cx="1498600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Pressure </a:t>
            </a:r>
          </a:p>
        </p:txBody>
      </p:sp>
      <p:sp>
        <p:nvSpPr>
          <p:cNvPr id="78" name="AutoShape 20"/>
          <p:cNvSpPr>
            <a:spLocks noChangeArrowheads="1"/>
          </p:cNvSpPr>
          <p:nvPr/>
        </p:nvSpPr>
        <p:spPr bwMode="auto">
          <a:xfrm rot="16200000" flipH="1">
            <a:off x="3490913" y="3524250"/>
            <a:ext cx="533400" cy="381000"/>
          </a:xfrm>
          <a:prstGeom prst="rightArrow">
            <a:avLst>
              <a:gd name="adj1" fmla="val 50000"/>
              <a:gd name="adj2" fmla="val 70019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21"/>
          <p:cNvSpPr>
            <a:spLocks noChangeArrowheads="1"/>
          </p:cNvSpPr>
          <p:nvPr/>
        </p:nvSpPr>
        <p:spPr bwMode="auto">
          <a:xfrm rot="16200000" flipH="1">
            <a:off x="6538913" y="3524250"/>
            <a:ext cx="533400" cy="381000"/>
          </a:xfrm>
          <a:prstGeom prst="rightArrow">
            <a:avLst>
              <a:gd name="adj1" fmla="val 50000"/>
              <a:gd name="adj2" fmla="val 70019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22"/>
          <p:cNvSpPr>
            <a:spLocks noChangeArrowheads="1"/>
          </p:cNvSpPr>
          <p:nvPr/>
        </p:nvSpPr>
        <p:spPr bwMode="auto">
          <a:xfrm rot="16200000" flipH="1">
            <a:off x="5053013" y="3486150"/>
            <a:ext cx="533400" cy="457200"/>
          </a:xfrm>
          <a:prstGeom prst="rightArrow">
            <a:avLst>
              <a:gd name="adj1" fmla="val 50000"/>
              <a:gd name="adj2" fmla="val 91681"/>
            </a:avLst>
          </a:prstGeom>
          <a:solidFill>
            <a:srgbClr val="00DFC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23"/>
          <p:cNvSpPr>
            <a:spLocks noChangeArrowheads="1"/>
          </p:cNvSpPr>
          <p:nvPr/>
        </p:nvSpPr>
        <p:spPr bwMode="auto">
          <a:xfrm rot="-5400000">
            <a:off x="3490913" y="4514850"/>
            <a:ext cx="533400" cy="381000"/>
          </a:xfrm>
          <a:prstGeom prst="rightArrow">
            <a:avLst>
              <a:gd name="adj1" fmla="val 50000"/>
              <a:gd name="adj2" fmla="val 70019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24"/>
          <p:cNvSpPr>
            <a:spLocks noChangeArrowheads="1"/>
          </p:cNvSpPr>
          <p:nvPr/>
        </p:nvSpPr>
        <p:spPr bwMode="auto">
          <a:xfrm rot="-5400000">
            <a:off x="6538913" y="4514850"/>
            <a:ext cx="533400" cy="381000"/>
          </a:xfrm>
          <a:prstGeom prst="rightArrow">
            <a:avLst>
              <a:gd name="adj1" fmla="val 50000"/>
              <a:gd name="adj2" fmla="val 70019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AutoShape 25"/>
          <p:cNvSpPr>
            <a:spLocks noChangeArrowheads="1"/>
          </p:cNvSpPr>
          <p:nvPr/>
        </p:nvSpPr>
        <p:spPr bwMode="auto">
          <a:xfrm rot="-5400000">
            <a:off x="5053013" y="4476750"/>
            <a:ext cx="533400" cy="457200"/>
          </a:xfrm>
          <a:prstGeom prst="rightArrow">
            <a:avLst>
              <a:gd name="adj1" fmla="val 50000"/>
              <a:gd name="adj2" fmla="val 91681"/>
            </a:avLst>
          </a:prstGeom>
          <a:solidFill>
            <a:srgbClr val="00DFCA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26"/>
          <p:cNvSpPr>
            <a:spLocks noChangeArrowheads="1"/>
          </p:cNvSpPr>
          <p:nvPr/>
        </p:nvSpPr>
        <p:spPr bwMode="auto">
          <a:xfrm>
            <a:off x="3311526" y="3954463"/>
            <a:ext cx="842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990000"/>
                </a:solidFill>
              </a:rPr>
              <a:t>Heat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85" name="Rectangle 27"/>
          <p:cNvSpPr>
            <a:spLocks noChangeArrowheads="1"/>
          </p:cNvSpPr>
          <p:nvPr/>
        </p:nvSpPr>
        <p:spPr bwMode="auto">
          <a:xfrm>
            <a:off x="4911726" y="3954463"/>
            <a:ext cx="841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00DFCA"/>
                </a:solidFill>
              </a:rPr>
              <a:t>GAS</a:t>
            </a:r>
          </a:p>
        </p:txBody>
      </p:sp>
      <p:sp>
        <p:nvSpPr>
          <p:cNvPr id="86" name="Rectangle 28"/>
          <p:cNvSpPr>
            <a:spLocks noChangeArrowheads="1"/>
          </p:cNvSpPr>
          <p:nvPr/>
        </p:nvSpPr>
        <p:spPr bwMode="auto">
          <a:xfrm>
            <a:off x="6359526" y="3954463"/>
            <a:ext cx="842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990000"/>
                </a:solidFill>
              </a:rPr>
              <a:t>Heat</a:t>
            </a:r>
            <a:endParaRPr lang="en-US" sz="2400" b="1">
              <a:solidFill>
                <a:srgbClr val="FFC5CF"/>
              </a:solidFill>
            </a:endParaRPr>
          </a:p>
        </p:txBody>
      </p:sp>
      <p:sp>
        <p:nvSpPr>
          <p:cNvPr id="87" name="AutoShape 29"/>
          <p:cNvSpPr>
            <a:spLocks noChangeArrowheads="1"/>
          </p:cNvSpPr>
          <p:nvPr/>
        </p:nvSpPr>
        <p:spPr bwMode="auto">
          <a:xfrm>
            <a:off x="7605713" y="3981450"/>
            <a:ext cx="762000" cy="457200"/>
          </a:xfrm>
          <a:prstGeom prst="rightArrow">
            <a:avLst>
              <a:gd name="adj1" fmla="val 50000"/>
              <a:gd name="adj2" fmla="val 95833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8" name="AutoShape 30"/>
          <p:cNvSpPr>
            <a:spLocks noChangeArrowheads="1"/>
          </p:cNvSpPr>
          <p:nvPr/>
        </p:nvSpPr>
        <p:spPr bwMode="auto">
          <a:xfrm flipH="1">
            <a:off x="2271713" y="3981450"/>
            <a:ext cx="762000" cy="457200"/>
          </a:xfrm>
          <a:prstGeom prst="rightArrow">
            <a:avLst>
              <a:gd name="adj1" fmla="val 50000"/>
              <a:gd name="adj2" fmla="val 95833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734232" y="4159045"/>
            <a:ext cx="88490" cy="737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Bond strength decline (damage)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sz="2000" b="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5236" y="1746606"/>
            <a:ext cx="8207466" cy="4510355"/>
            <a:chOff x="1321" y="1152"/>
            <a:chExt cx="4438" cy="2187"/>
          </a:xfrm>
        </p:grpSpPr>
        <p:sp>
          <p:nvSpPr>
            <p:cNvPr id="41992" name="Line 4"/>
            <p:cNvSpPr>
              <a:spLocks noChangeShapeType="1"/>
            </p:cNvSpPr>
            <p:nvPr/>
          </p:nvSpPr>
          <p:spPr bwMode="auto">
            <a:xfrm>
              <a:off x="2015" y="1320"/>
              <a:ext cx="0" cy="15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Line 5"/>
            <p:cNvSpPr>
              <a:spLocks noChangeShapeType="1"/>
            </p:cNvSpPr>
            <p:nvPr/>
          </p:nvSpPr>
          <p:spPr bwMode="auto">
            <a:xfrm>
              <a:off x="2015" y="2857"/>
              <a:ext cx="293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836" y="1826"/>
              <a:ext cx="196" cy="252"/>
              <a:chOff x="1584" y="784"/>
              <a:chExt cx="192" cy="384"/>
            </a:xfrm>
          </p:grpSpPr>
          <p:sp>
            <p:nvSpPr>
              <p:cNvPr id="42088" name="Line 7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9" name="Line 8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836" y="1316"/>
              <a:ext cx="196" cy="252"/>
              <a:chOff x="1584" y="784"/>
              <a:chExt cx="192" cy="384"/>
            </a:xfrm>
          </p:grpSpPr>
          <p:sp>
            <p:nvSpPr>
              <p:cNvPr id="42086" name="Line 10"/>
              <p:cNvSpPr>
                <a:spLocks noChangeShapeType="1"/>
              </p:cNvSpPr>
              <p:nvPr/>
            </p:nvSpPr>
            <p:spPr bwMode="auto">
              <a:xfrm>
                <a:off x="1584" y="784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7" name="Line 11"/>
              <p:cNvSpPr>
                <a:spLocks noChangeShapeType="1"/>
              </p:cNvSpPr>
              <p:nvPr/>
            </p:nvSpPr>
            <p:spPr bwMode="auto">
              <a:xfrm>
                <a:off x="1584" y="1168"/>
                <a:ext cx="19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96" name="Line 12"/>
            <p:cNvSpPr>
              <a:spLocks noChangeShapeType="1"/>
            </p:cNvSpPr>
            <p:nvPr/>
          </p:nvSpPr>
          <p:spPr bwMode="auto">
            <a:xfrm>
              <a:off x="1836" y="2367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1836" y="2619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Text Box 14"/>
            <p:cNvSpPr txBox="1">
              <a:spLocks noChangeArrowheads="1"/>
            </p:cNvSpPr>
            <p:nvPr/>
          </p:nvSpPr>
          <p:spPr bwMode="auto">
            <a:xfrm>
              <a:off x="1643" y="275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0</a:t>
              </a:r>
            </a:p>
          </p:txBody>
        </p:sp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1647" y="226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2</a:t>
              </a:r>
            </a:p>
          </p:txBody>
        </p:sp>
        <p:sp>
          <p:nvSpPr>
            <p:cNvPr id="42000" name="Text Box 16"/>
            <p:cNvSpPr txBox="1">
              <a:spLocks noChangeArrowheads="1"/>
            </p:cNvSpPr>
            <p:nvPr/>
          </p:nvSpPr>
          <p:spPr bwMode="auto">
            <a:xfrm>
              <a:off x="1647" y="198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3</a:t>
              </a:r>
            </a:p>
          </p:txBody>
        </p:sp>
        <p:sp>
          <p:nvSpPr>
            <p:cNvPr id="42001" name="Text Box 17"/>
            <p:cNvSpPr txBox="1">
              <a:spLocks noChangeArrowheads="1"/>
            </p:cNvSpPr>
            <p:nvPr/>
          </p:nvSpPr>
          <p:spPr bwMode="auto">
            <a:xfrm>
              <a:off x="1647" y="1725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4</a:t>
              </a:r>
            </a:p>
          </p:txBody>
        </p:sp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1565" y="1505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  </a:t>
              </a:r>
              <a:r>
                <a:rPr lang="en-US" sz="1400"/>
                <a:t>5</a:t>
              </a:r>
            </a:p>
          </p:txBody>
        </p:sp>
        <p:sp>
          <p:nvSpPr>
            <p:cNvPr id="42003" name="Text Box 19"/>
            <p:cNvSpPr txBox="1">
              <a:spLocks noChangeArrowheads="1"/>
            </p:cNvSpPr>
            <p:nvPr/>
          </p:nvSpPr>
          <p:spPr bwMode="auto">
            <a:xfrm>
              <a:off x="1565" y="1259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</a:t>
              </a:r>
              <a:r>
                <a:rPr lang="en-US" sz="1400"/>
                <a:t>  6</a:t>
              </a:r>
            </a:p>
          </p:txBody>
        </p:sp>
        <p:sp>
          <p:nvSpPr>
            <p:cNvPr id="42004" name="Text Box 20"/>
            <p:cNvSpPr txBox="1">
              <a:spLocks noChangeArrowheads="1"/>
            </p:cNvSpPr>
            <p:nvPr/>
          </p:nvSpPr>
          <p:spPr bwMode="auto">
            <a:xfrm>
              <a:off x="1647" y="2518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</a:t>
              </a:r>
            </a:p>
          </p:txBody>
        </p:sp>
        <p:sp>
          <p:nvSpPr>
            <p:cNvPr id="42005" name="Line 21"/>
            <p:cNvSpPr>
              <a:spLocks noChangeShapeType="1"/>
            </p:cNvSpPr>
            <p:nvPr/>
          </p:nvSpPr>
          <p:spPr bwMode="auto">
            <a:xfrm>
              <a:off x="3241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2"/>
            <p:cNvSpPr>
              <a:spLocks noChangeShapeType="1"/>
            </p:cNvSpPr>
            <p:nvPr/>
          </p:nvSpPr>
          <p:spPr bwMode="auto">
            <a:xfrm>
              <a:off x="3779" y="2856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4309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4"/>
            <p:cNvSpPr>
              <a:spLocks noChangeShapeType="1"/>
            </p:cNvSpPr>
            <p:nvPr/>
          </p:nvSpPr>
          <p:spPr bwMode="auto">
            <a:xfrm>
              <a:off x="4838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Line 25"/>
            <p:cNvSpPr>
              <a:spLocks noChangeShapeType="1"/>
            </p:cNvSpPr>
            <p:nvPr/>
          </p:nvSpPr>
          <p:spPr bwMode="auto">
            <a:xfrm>
              <a:off x="2624" y="2857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Text Box 26"/>
            <p:cNvSpPr txBox="1">
              <a:spLocks noChangeArrowheads="1"/>
            </p:cNvSpPr>
            <p:nvPr/>
          </p:nvSpPr>
          <p:spPr bwMode="auto">
            <a:xfrm>
              <a:off x="2608" y="288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100</a:t>
              </a:r>
            </a:p>
          </p:txBody>
        </p:sp>
        <p:sp>
          <p:nvSpPr>
            <p:cNvPr id="42011" name="Text Box 27"/>
            <p:cNvSpPr txBox="1">
              <a:spLocks noChangeArrowheads="1"/>
            </p:cNvSpPr>
            <p:nvPr/>
          </p:nvSpPr>
          <p:spPr bwMode="auto">
            <a:xfrm>
              <a:off x="4814" y="2887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500</a:t>
              </a:r>
            </a:p>
          </p:txBody>
        </p:sp>
        <p:sp>
          <p:nvSpPr>
            <p:cNvPr id="42012" name="Text Box 28"/>
            <p:cNvSpPr txBox="1">
              <a:spLocks noChangeArrowheads="1"/>
            </p:cNvSpPr>
            <p:nvPr/>
          </p:nvSpPr>
          <p:spPr bwMode="auto">
            <a:xfrm>
              <a:off x="3214" y="2891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200</a:t>
              </a:r>
            </a:p>
          </p:txBody>
        </p:sp>
        <p:sp>
          <p:nvSpPr>
            <p:cNvPr id="42013" name="Text Box 29"/>
            <p:cNvSpPr txBox="1">
              <a:spLocks noChangeArrowheads="1"/>
            </p:cNvSpPr>
            <p:nvPr/>
          </p:nvSpPr>
          <p:spPr bwMode="auto">
            <a:xfrm>
              <a:off x="4273" y="2886"/>
              <a:ext cx="3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400</a:t>
              </a:r>
            </a:p>
          </p:txBody>
        </p:sp>
        <p:sp>
          <p:nvSpPr>
            <p:cNvPr id="42014" name="Text Box 30"/>
            <p:cNvSpPr txBox="1">
              <a:spLocks noChangeArrowheads="1"/>
            </p:cNvSpPr>
            <p:nvPr/>
          </p:nvSpPr>
          <p:spPr bwMode="auto">
            <a:xfrm>
              <a:off x="3760" y="2886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/>
                <a:t>300</a:t>
              </a:r>
            </a:p>
          </p:txBody>
        </p:sp>
        <p:sp>
          <p:nvSpPr>
            <p:cNvPr id="42015" name="Text Box 31"/>
            <p:cNvSpPr txBox="1">
              <a:spLocks noChangeArrowheads="1"/>
            </p:cNvSpPr>
            <p:nvPr/>
          </p:nvSpPr>
          <p:spPr bwMode="auto">
            <a:xfrm>
              <a:off x="2336" y="3108"/>
              <a:ext cx="26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66"/>
                  </a:solidFill>
                </a:rPr>
                <a:t>Bond Pressing Time (Sec.)</a:t>
              </a:r>
              <a:endParaRPr lang="en-US"/>
            </a:p>
          </p:txBody>
        </p:sp>
        <p:sp>
          <p:nvSpPr>
            <p:cNvPr id="42016" name="Text Box 32"/>
            <p:cNvSpPr txBox="1">
              <a:spLocks noChangeArrowheads="1"/>
            </p:cNvSpPr>
            <p:nvPr/>
          </p:nvSpPr>
          <p:spPr bwMode="auto">
            <a:xfrm rot="10800000">
              <a:off x="1321" y="1249"/>
              <a:ext cx="289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66"/>
                  </a:solidFill>
                </a:rPr>
                <a:t>Shear strength (MPa)</a:t>
              </a:r>
            </a:p>
          </p:txBody>
        </p:sp>
        <p:sp>
          <p:nvSpPr>
            <p:cNvPr id="42017" name="AutoShape 33"/>
            <p:cNvSpPr>
              <a:spLocks noChangeArrowheads="1"/>
            </p:cNvSpPr>
            <p:nvPr/>
          </p:nvSpPr>
          <p:spPr bwMode="auto">
            <a:xfrm flipH="1">
              <a:off x="2111" y="273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Oval 34"/>
            <p:cNvSpPr>
              <a:spLocks noChangeArrowheads="1"/>
            </p:cNvSpPr>
            <p:nvPr/>
          </p:nvSpPr>
          <p:spPr bwMode="auto">
            <a:xfrm>
              <a:off x="4415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Oval 35"/>
            <p:cNvSpPr>
              <a:spLocks noChangeArrowheads="1"/>
            </p:cNvSpPr>
            <p:nvPr/>
          </p:nvSpPr>
          <p:spPr bwMode="auto">
            <a:xfrm>
              <a:off x="2303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Oval 36"/>
            <p:cNvSpPr>
              <a:spLocks noChangeArrowheads="1"/>
            </p:cNvSpPr>
            <p:nvPr/>
          </p:nvSpPr>
          <p:spPr bwMode="auto">
            <a:xfrm>
              <a:off x="2735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Oval 37"/>
            <p:cNvSpPr>
              <a:spLocks noChangeArrowheads="1"/>
            </p:cNvSpPr>
            <p:nvPr/>
          </p:nvSpPr>
          <p:spPr bwMode="auto">
            <a:xfrm>
              <a:off x="3359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Oval 38"/>
            <p:cNvSpPr>
              <a:spLocks noChangeArrowheads="1"/>
            </p:cNvSpPr>
            <p:nvPr/>
          </p:nvSpPr>
          <p:spPr bwMode="auto">
            <a:xfrm>
              <a:off x="4031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Oval 39"/>
            <p:cNvSpPr>
              <a:spLocks noChangeArrowheads="1"/>
            </p:cNvSpPr>
            <p:nvPr/>
          </p:nvSpPr>
          <p:spPr bwMode="auto">
            <a:xfrm>
              <a:off x="4895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Oval 40"/>
            <p:cNvSpPr>
              <a:spLocks noChangeArrowheads="1"/>
            </p:cNvSpPr>
            <p:nvPr/>
          </p:nvSpPr>
          <p:spPr bwMode="auto">
            <a:xfrm>
              <a:off x="2159" y="24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Oval 41"/>
            <p:cNvSpPr>
              <a:spLocks noChangeArrowheads="1"/>
            </p:cNvSpPr>
            <p:nvPr/>
          </p:nvSpPr>
          <p:spPr bwMode="auto">
            <a:xfrm>
              <a:off x="2255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Oval 42"/>
            <p:cNvSpPr>
              <a:spLocks noChangeArrowheads="1"/>
            </p:cNvSpPr>
            <p:nvPr/>
          </p:nvSpPr>
          <p:spPr bwMode="auto">
            <a:xfrm flipH="1">
              <a:off x="2159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Oval 43"/>
            <p:cNvSpPr>
              <a:spLocks noChangeArrowheads="1"/>
            </p:cNvSpPr>
            <p:nvPr/>
          </p:nvSpPr>
          <p:spPr bwMode="auto">
            <a:xfrm>
              <a:off x="2495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8" name="Oval 44"/>
            <p:cNvSpPr>
              <a:spLocks noChangeArrowheads="1"/>
            </p:cNvSpPr>
            <p:nvPr/>
          </p:nvSpPr>
          <p:spPr bwMode="auto">
            <a:xfrm>
              <a:off x="2495" y="264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Oval 45"/>
            <p:cNvSpPr>
              <a:spLocks noChangeArrowheads="1"/>
            </p:cNvSpPr>
            <p:nvPr/>
          </p:nvSpPr>
          <p:spPr bwMode="auto">
            <a:xfrm>
              <a:off x="2783" y="230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0" name="Oval 46"/>
            <p:cNvSpPr>
              <a:spLocks noChangeArrowheads="1"/>
            </p:cNvSpPr>
            <p:nvPr/>
          </p:nvSpPr>
          <p:spPr bwMode="auto">
            <a:xfrm>
              <a:off x="3071" y="196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1" name="Oval 47"/>
            <p:cNvSpPr>
              <a:spLocks noChangeArrowheads="1"/>
            </p:cNvSpPr>
            <p:nvPr/>
          </p:nvSpPr>
          <p:spPr bwMode="auto">
            <a:xfrm>
              <a:off x="3263" y="177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2" name="Oval 48"/>
            <p:cNvSpPr>
              <a:spLocks noChangeArrowheads="1"/>
            </p:cNvSpPr>
            <p:nvPr/>
          </p:nvSpPr>
          <p:spPr bwMode="auto">
            <a:xfrm>
              <a:off x="3551" y="153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3" name="Oval 49"/>
            <p:cNvSpPr>
              <a:spLocks noChangeArrowheads="1"/>
            </p:cNvSpPr>
            <p:nvPr/>
          </p:nvSpPr>
          <p:spPr bwMode="auto">
            <a:xfrm>
              <a:off x="3695" y="139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Oval 50"/>
            <p:cNvSpPr>
              <a:spLocks noChangeArrowheads="1"/>
            </p:cNvSpPr>
            <p:nvPr/>
          </p:nvSpPr>
          <p:spPr bwMode="auto">
            <a:xfrm>
              <a:off x="4127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Oval 51"/>
            <p:cNvSpPr>
              <a:spLocks noChangeArrowheads="1"/>
            </p:cNvSpPr>
            <p:nvPr/>
          </p:nvSpPr>
          <p:spPr bwMode="auto">
            <a:xfrm>
              <a:off x="4607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Oval 52"/>
            <p:cNvSpPr>
              <a:spLocks noChangeArrowheads="1"/>
            </p:cNvSpPr>
            <p:nvPr/>
          </p:nvSpPr>
          <p:spPr bwMode="auto">
            <a:xfrm>
              <a:off x="4895" y="134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Oval 53"/>
            <p:cNvSpPr>
              <a:spLocks noChangeArrowheads="1"/>
            </p:cNvSpPr>
            <p:nvPr/>
          </p:nvSpPr>
          <p:spPr bwMode="auto">
            <a:xfrm>
              <a:off x="2543" y="27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8" name="Oval 54"/>
            <p:cNvSpPr>
              <a:spLocks noChangeArrowheads="1"/>
            </p:cNvSpPr>
            <p:nvPr/>
          </p:nvSpPr>
          <p:spPr bwMode="auto">
            <a:xfrm>
              <a:off x="3311" y="211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9" name="Oval 55"/>
            <p:cNvSpPr>
              <a:spLocks noChangeArrowheads="1"/>
            </p:cNvSpPr>
            <p:nvPr/>
          </p:nvSpPr>
          <p:spPr bwMode="auto">
            <a:xfrm>
              <a:off x="3935" y="1680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0" name="Oval 56"/>
            <p:cNvSpPr>
              <a:spLocks noChangeArrowheads="1"/>
            </p:cNvSpPr>
            <p:nvPr/>
          </p:nvSpPr>
          <p:spPr bwMode="auto">
            <a:xfrm>
              <a:off x="4895" y="12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1" name="Freeform 57"/>
            <p:cNvSpPr>
              <a:spLocks/>
            </p:cNvSpPr>
            <p:nvPr/>
          </p:nvSpPr>
          <p:spPr bwMode="auto">
            <a:xfrm>
              <a:off x="2159" y="1392"/>
              <a:ext cx="2744" cy="1408"/>
            </a:xfrm>
            <a:custGeom>
              <a:avLst/>
              <a:gdLst>
                <a:gd name="T0" fmla="*/ 2744 w 2744"/>
                <a:gd name="T1" fmla="*/ 592 h 1408"/>
                <a:gd name="T2" fmla="*/ 1160 w 2744"/>
                <a:gd name="T3" fmla="*/ 208 h 1408"/>
                <a:gd name="T4" fmla="*/ 344 w 2744"/>
                <a:gd name="T5" fmla="*/ 16 h 1408"/>
                <a:gd name="T6" fmla="*/ 104 w 2744"/>
                <a:gd name="T7" fmla="*/ 112 h 1408"/>
                <a:gd name="T8" fmla="*/ 56 w 2744"/>
                <a:gd name="T9" fmla="*/ 448 h 1408"/>
                <a:gd name="T10" fmla="*/ 8 w 2744"/>
                <a:gd name="T11" fmla="*/ 1072 h 1408"/>
                <a:gd name="T12" fmla="*/ 8 w 2744"/>
                <a:gd name="T13" fmla="*/ 1408 h 1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4"/>
                <a:gd name="T22" fmla="*/ 0 h 1408"/>
                <a:gd name="T23" fmla="*/ 2744 w 2744"/>
                <a:gd name="T24" fmla="*/ 1408 h 1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4" h="1408">
                  <a:moveTo>
                    <a:pt x="2744" y="592"/>
                  </a:moveTo>
                  <a:cubicBezTo>
                    <a:pt x="2152" y="448"/>
                    <a:pt x="1560" y="304"/>
                    <a:pt x="1160" y="208"/>
                  </a:cubicBezTo>
                  <a:cubicBezTo>
                    <a:pt x="760" y="112"/>
                    <a:pt x="520" y="32"/>
                    <a:pt x="344" y="16"/>
                  </a:cubicBezTo>
                  <a:cubicBezTo>
                    <a:pt x="168" y="0"/>
                    <a:pt x="152" y="40"/>
                    <a:pt x="104" y="112"/>
                  </a:cubicBezTo>
                  <a:cubicBezTo>
                    <a:pt x="56" y="184"/>
                    <a:pt x="72" y="288"/>
                    <a:pt x="56" y="448"/>
                  </a:cubicBezTo>
                  <a:cubicBezTo>
                    <a:pt x="40" y="608"/>
                    <a:pt x="16" y="912"/>
                    <a:pt x="8" y="1072"/>
                  </a:cubicBezTo>
                  <a:cubicBezTo>
                    <a:pt x="0" y="1232"/>
                    <a:pt x="0" y="1360"/>
                    <a:pt x="8" y="1408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2" name="Oval 58"/>
            <p:cNvSpPr>
              <a:spLocks noChangeArrowheads="1"/>
            </p:cNvSpPr>
            <p:nvPr/>
          </p:nvSpPr>
          <p:spPr bwMode="auto">
            <a:xfrm>
              <a:off x="2975" y="134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3" name="Oval 59"/>
            <p:cNvSpPr>
              <a:spLocks noChangeArrowheads="1"/>
            </p:cNvSpPr>
            <p:nvPr/>
          </p:nvSpPr>
          <p:spPr bwMode="auto">
            <a:xfrm>
              <a:off x="2303" y="268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Oval 60"/>
            <p:cNvSpPr>
              <a:spLocks noChangeArrowheads="1"/>
            </p:cNvSpPr>
            <p:nvPr/>
          </p:nvSpPr>
          <p:spPr bwMode="auto">
            <a:xfrm>
              <a:off x="4895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5" name="Oval 61"/>
            <p:cNvSpPr>
              <a:spLocks noChangeArrowheads="1"/>
            </p:cNvSpPr>
            <p:nvPr/>
          </p:nvSpPr>
          <p:spPr bwMode="auto">
            <a:xfrm>
              <a:off x="3983" y="1440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Oval 62"/>
            <p:cNvSpPr>
              <a:spLocks noChangeArrowheads="1"/>
            </p:cNvSpPr>
            <p:nvPr/>
          </p:nvSpPr>
          <p:spPr bwMode="auto">
            <a:xfrm flipH="1">
              <a:off x="3359" y="134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7" name="Oval 63"/>
            <p:cNvSpPr>
              <a:spLocks noChangeArrowheads="1"/>
            </p:cNvSpPr>
            <p:nvPr/>
          </p:nvSpPr>
          <p:spPr bwMode="auto">
            <a:xfrm>
              <a:off x="4511" y="153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Oval 64"/>
            <p:cNvSpPr>
              <a:spLocks noChangeArrowheads="1"/>
            </p:cNvSpPr>
            <p:nvPr/>
          </p:nvSpPr>
          <p:spPr bwMode="auto">
            <a:xfrm>
              <a:off x="2591" y="196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9" name="Oval 65"/>
            <p:cNvSpPr>
              <a:spLocks noChangeArrowheads="1"/>
            </p:cNvSpPr>
            <p:nvPr/>
          </p:nvSpPr>
          <p:spPr bwMode="auto">
            <a:xfrm>
              <a:off x="2543" y="225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Oval 66"/>
            <p:cNvSpPr>
              <a:spLocks noChangeArrowheads="1"/>
            </p:cNvSpPr>
            <p:nvPr/>
          </p:nvSpPr>
          <p:spPr bwMode="auto">
            <a:xfrm>
              <a:off x="2831" y="1584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Oval 67"/>
            <p:cNvSpPr>
              <a:spLocks noChangeArrowheads="1"/>
            </p:cNvSpPr>
            <p:nvPr/>
          </p:nvSpPr>
          <p:spPr bwMode="auto">
            <a:xfrm>
              <a:off x="2735" y="1776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Oval 68"/>
            <p:cNvSpPr>
              <a:spLocks noChangeArrowheads="1"/>
            </p:cNvSpPr>
            <p:nvPr/>
          </p:nvSpPr>
          <p:spPr bwMode="auto">
            <a:xfrm>
              <a:off x="2447" y="2448"/>
              <a:ext cx="48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Oval 69"/>
            <p:cNvSpPr>
              <a:spLocks noChangeArrowheads="1"/>
            </p:cNvSpPr>
            <p:nvPr/>
          </p:nvSpPr>
          <p:spPr bwMode="auto">
            <a:xfrm>
              <a:off x="4415" y="1344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4" name="Oval 70"/>
            <p:cNvSpPr>
              <a:spLocks noChangeArrowheads="1"/>
            </p:cNvSpPr>
            <p:nvPr/>
          </p:nvSpPr>
          <p:spPr bwMode="auto">
            <a:xfrm flipH="1">
              <a:off x="2927" y="2448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5" name="Freeform 71"/>
            <p:cNvSpPr>
              <a:spLocks/>
            </p:cNvSpPr>
            <p:nvPr/>
          </p:nvSpPr>
          <p:spPr bwMode="auto">
            <a:xfrm>
              <a:off x="2543" y="1200"/>
              <a:ext cx="2400" cy="1560"/>
            </a:xfrm>
            <a:custGeom>
              <a:avLst/>
              <a:gdLst>
                <a:gd name="T0" fmla="*/ 2400 w 2400"/>
                <a:gd name="T1" fmla="*/ 24 h 1560"/>
                <a:gd name="T2" fmla="*/ 1872 w 2400"/>
                <a:gd name="T3" fmla="*/ 120 h 1560"/>
                <a:gd name="T4" fmla="*/ 1056 w 2400"/>
                <a:gd name="T5" fmla="*/ 744 h 1560"/>
                <a:gd name="T6" fmla="*/ 0 w 2400"/>
                <a:gd name="T7" fmla="*/ 1560 h 1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0"/>
                <a:gd name="T13" fmla="*/ 0 h 1560"/>
                <a:gd name="T14" fmla="*/ 2400 w 2400"/>
                <a:gd name="T15" fmla="*/ 1560 h 1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0" h="1560">
                  <a:moveTo>
                    <a:pt x="2400" y="24"/>
                  </a:moveTo>
                  <a:cubicBezTo>
                    <a:pt x="2248" y="12"/>
                    <a:pt x="2096" y="0"/>
                    <a:pt x="1872" y="120"/>
                  </a:cubicBezTo>
                  <a:cubicBezTo>
                    <a:pt x="1648" y="240"/>
                    <a:pt x="1368" y="504"/>
                    <a:pt x="1056" y="744"/>
                  </a:cubicBezTo>
                  <a:cubicBezTo>
                    <a:pt x="744" y="984"/>
                    <a:pt x="192" y="1416"/>
                    <a:pt x="0" y="15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6" name="Oval 72"/>
            <p:cNvSpPr>
              <a:spLocks noChangeArrowheads="1"/>
            </p:cNvSpPr>
            <p:nvPr/>
          </p:nvSpPr>
          <p:spPr bwMode="auto">
            <a:xfrm>
              <a:off x="3695" y="1872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7" name="Oval 73"/>
            <p:cNvSpPr>
              <a:spLocks noChangeArrowheads="1"/>
            </p:cNvSpPr>
            <p:nvPr/>
          </p:nvSpPr>
          <p:spPr bwMode="auto">
            <a:xfrm>
              <a:off x="4079" y="1536"/>
              <a:ext cx="48" cy="48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8" name="Freeform 74"/>
            <p:cNvSpPr>
              <a:spLocks/>
            </p:cNvSpPr>
            <p:nvPr/>
          </p:nvSpPr>
          <p:spPr bwMode="auto">
            <a:xfrm>
              <a:off x="2351" y="1320"/>
              <a:ext cx="2592" cy="1416"/>
            </a:xfrm>
            <a:custGeom>
              <a:avLst/>
              <a:gdLst>
                <a:gd name="T0" fmla="*/ 2592 w 2592"/>
                <a:gd name="T1" fmla="*/ 264 h 1416"/>
                <a:gd name="T2" fmla="*/ 1008 w 2592"/>
                <a:gd name="T3" fmla="*/ 24 h 1416"/>
                <a:gd name="T4" fmla="*/ 576 w 2592"/>
                <a:gd name="T5" fmla="*/ 120 h 1416"/>
                <a:gd name="T6" fmla="*/ 336 w 2592"/>
                <a:gd name="T7" fmla="*/ 648 h 1416"/>
                <a:gd name="T8" fmla="*/ 0 w 2592"/>
                <a:gd name="T9" fmla="*/ 1416 h 1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2"/>
                <a:gd name="T16" fmla="*/ 0 h 1416"/>
                <a:gd name="T17" fmla="*/ 2592 w 2592"/>
                <a:gd name="T18" fmla="*/ 1416 h 1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2" h="1416">
                  <a:moveTo>
                    <a:pt x="2592" y="264"/>
                  </a:moveTo>
                  <a:cubicBezTo>
                    <a:pt x="1968" y="156"/>
                    <a:pt x="1344" y="48"/>
                    <a:pt x="1008" y="24"/>
                  </a:cubicBezTo>
                  <a:cubicBezTo>
                    <a:pt x="672" y="0"/>
                    <a:pt x="688" y="16"/>
                    <a:pt x="576" y="120"/>
                  </a:cubicBezTo>
                  <a:cubicBezTo>
                    <a:pt x="464" y="224"/>
                    <a:pt x="432" y="432"/>
                    <a:pt x="336" y="648"/>
                  </a:cubicBezTo>
                  <a:cubicBezTo>
                    <a:pt x="240" y="864"/>
                    <a:pt x="56" y="1296"/>
                    <a:pt x="0" y="1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9" name="Freeform 75"/>
            <p:cNvSpPr>
              <a:spLocks/>
            </p:cNvSpPr>
            <p:nvPr/>
          </p:nvSpPr>
          <p:spPr bwMode="auto">
            <a:xfrm>
              <a:off x="2495" y="1248"/>
              <a:ext cx="2448" cy="1376"/>
            </a:xfrm>
            <a:custGeom>
              <a:avLst/>
              <a:gdLst>
                <a:gd name="T0" fmla="*/ 0 w 2448"/>
                <a:gd name="T1" fmla="*/ 1376 h 1376"/>
                <a:gd name="T2" fmla="*/ 1104 w 2448"/>
                <a:gd name="T3" fmla="*/ 272 h 1376"/>
                <a:gd name="T4" fmla="*/ 1680 w 2448"/>
                <a:gd name="T5" fmla="*/ 32 h 1376"/>
                <a:gd name="T6" fmla="*/ 2448 w 2448"/>
                <a:gd name="T7" fmla="*/ 80 h 13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8"/>
                <a:gd name="T13" fmla="*/ 0 h 1376"/>
                <a:gd name="T14" fmla="*/ 2448 w 2448"/>
                <a:gd name="T15" fmla="*/ 1376 h 13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8" h="1376">
                  <a:moveTo>
                    <a:pt x="0" y="1376"/>
                  </a:moveTo>
                  <a:cubicBezTo>
                    <a:pt x="412" y="936"/>
                    <a:pt x="824" y="496"/>
                    <a:pt x="1104" y="272"/>
                  </a:cubicBezTo>
                  <a:cubicBezTo>
                    <a:pt x="1384" y="48"/>
                    <a:pt x="1456" y="64"/>
                    <a:pt x="1680" y="32"/>
                  </a:cubicBezTo>
                  <a:cubicBezTo>
                    <a:pt x="1904" y="0"/>
                    <a:pt x="2320" y="72"/>
                    <a:pt x="2448" y="80"/>
                  </a:cubicBezTo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0" name="Text Box 76"/>
            <p:cNvSpPr txBox="1">
              <a:spLocks noChangeArrowheads="1"/>
            </p:cNvSpPr>
            <p:nvPr/>
          </p:nvSpPr>
          <p:spPr bwMode="auto">
            <a:xfrm>
              <a:off x="4943" y="1920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140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1" name="Text Box 77"/>
            <p:cNvSpPr txBox="1">
              <a:spLocks noChangeArrowheads="1"/>
            </p:cNvSpPr>
            <p:nvPr/>
          </p:nvSpPr>
          <p:spPr bwMode="auto">
            <a:xfrm>
              <a:off x="4943" y="1488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125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2" name="Text Box 78"/>
            <p:cNvSpPr txBox="1">
              <a:spLocks noChangeArrowheads="1"/>
            </p:cNvSpPr>
            <p:nvPr/>
          </p:nvSpPr>
          <p:spPr bwMode="auto">
            <a:xfrm>
              <a:off x="4943" y="1296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110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3" name="Text Box 79"/>
            <p:cNvSpPr txBox="1">
              <a:spLocks noChangeArrowheads="1"/>
            </p:cNvSpPr>
            <p:nvPr/>
          </p:nvSpPr>
          <p:spPr bwMode="auto">
            <a:xfrm>
              <a:off x="4943" y="1152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95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64" name="Line 80"/>
            <p:cNvSpPr>
              <a:spLocks noChangeShapeType="1"/>
            </p:cNvSpPr>
            <p:nvPr/>
          </p:nvSpPr>
          <p:spPr bwMode="auto">
            <a:xfrm>
              <a:off x="2015" y="283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063" y="288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  <p:sp>
          <p:nvSpPr>
            <p:cNvPr id="42066" name="Freeform 82"/>
            <p:cNvSpPr>
              <a:spLocks/>
            </p:cNvSpPr>
            <p:nvPr/>
          </p:nvSpPr>
          <p:spPr bwMode="auto">
            <a:xfrm>
              <a:off x="2255" y="1344"/>
              <a:ext cx="2688" cy="1376"/>
            </a:xfrm>
            <a:custGeom>
              <a:avLst/>
              <a:gdLst>
                <a:gd name="T0" fmla="*/ 2688 w 2688"/>
                <a:gd name="T1" fmla="*/ 416 h 1376"/>
                <a:gd name="T2" fmla="*/ 1008 w 2688"/>
                <a:gd name="T3" fmla="*/ 80 h 1376"/>
                <a:gd name="T4" fmla="*/ 480 w 2688"/>
                <a:gd name="T5" fmla="*/ 32 h 1376"/>
                <a:gd name="T6" fmla="*/ 240 w 2688"/>
                <a:gd name="T7" fmla="*/ 224 h 1376"/>
                <a:gd name="T8" fmla="*/ 0 w 2688"/>
                <a:gd name="T9" fmla="*/ 1376 h 1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88"/>
                <a:gd name="T16" fmla="*/ 0 h 1376"/>
                <a:gd name="T17" fmla="*/ 2688 w 2688"/>
                <a:gd name="T18" fmla="*/ 1376 h 1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88" h="1376">
                  <a:moveTo>
                    <a:pt x="2688" y="416"/>
                  </a:moveTo>
                  <a:cubicBezTo>
                    <a:pt x="2032" y="280"/>
                    <a:pt x="1376" y="144"/>
                    <a:pt x="1008" y="80"/>
                  </a:cubicBezTo>
                  <a:cubicBezTo>
                    <a:pt x="640" y="16"/>
                    <a:pt x="608" y="8"/>
                    <a:pt x="480" y="32"/>
                  </a:cubicBezTo>
                  <a:cubicBezTo>
                    <a:pt x="352" y="56"/>
                    <a:pt x="320" y="0"/>
                    <a:pt x="240" y="224"/>
                  </a:cubicBezTo>
                  <a:cubicBezTo>
                    <a:pt x="160" y="448"/>
                    <a:pt x="80" y="912"/>
                    <a:pt x="0" y="1376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7" name="Oval 83"/>
            <p:cNvSpPr>
              <a:spLocks noChangeArrowheads="1"/>
            </p:cNvSpPr>
            <p:nvPr/>
          </p:nvSpPr>
          <p:spPr bwMode="auto">
            <a:xfrm>
              <a:off x="4895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8" name="Oval 84"/>
            <p:cNvSpPr>
              <a:spLocks noChangeArrowheads="1"/>
            </p:cNvSpPr>
            <p:nvPr/>
          </p:nvSpPr>
          <p:spPr bwMode="auto">
            <a:xfrm>
              <a:off x="4511" y="168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9" name="Oval 85"/>
            <p:cNvSpPr>
              <a:spLocks noChangeArrowheads="1"/>
            </p:cNvSpPr>
            <p:nvPr/>
          </p:nvSpPr>
          <p:spPr bwMode="auto">
            <a:xfrm>
              <a:off x="3887" y="148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0" name="Oval 86"/>
            <p:cNvSpPr>
              <a:spLocks noChangeArrowheads="1"/>
            </p:cNvSpPr>
            <p:nvPr/>
          </p:nvSpPr>
          <p:spPr bwMode="auto">
            <a:xfrm>
              <a:off x="3167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1" name="Oval 87"/>
            <p:cNvSpPr>
              <a:spLocks noChangeArrowheads="1"/>
            </p:cNvSpPr>
            <p:nvPr/>
          </p:nvSpPr>
          <p:spPr bwMode="auto">
            <a:xfrm>
              <a:off x="2735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2" name="Oval 88"/>
            <p:cNvSpPr>
              <a:spLocks noChangeArrowheads="1"/>
            </p:cNvSpPr>
            <p:nvPr/>
          </p:nvSpPr>
          <p:spPr bwMode="auto">
            <a:xfrm>
              <a:off x="2591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3" name="Oval 89"/>
            <p:cNvSpPr>
              <a:spLocks noChangeArrowheads="1"/>
            </p:cNvSpPr>
            <p:nvPr/>
          </p:nvSpPr>
          <p:spPr bwMode="auto">
            <a:xfrm>
              <a:off x="2495" y="153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4" name="Oval 90"/>
            <p:cNvSpPr>
              <a:spLocks noChangeArrowheads="1"/>
            </p:cNvSpPr>
            <p:nvPr/>
          </p:nvSpPr>
          <p:spPr bwMode="auto">
            <a:xfrm>
              <a:off x="2399" y="172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5" name="Oval 91"/>
            <p:cNvSpPr>
              <a:spLocks noChangeArrowheads="1"/>
            </p:cNvSpPr>
            <p:nvPr/>
          </p:nvSpPr>
          <p:spPr bwMode="auto">
            <a:xfrm>
              <a:off x="2351" y="206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6" name="Oval 92"/>
            <p:cNvSpPr>
              <a:spLocks noChangeArrowheads="1"/>
            </p:cNvSpPr>
            <p:nvPr/>
          </p:nvSpPr>
          <p:spPr bwMode="auto">
            <a:xfrm flipH="1" flipV="1">
              <a:off x="2303" y="230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7" name="Oval 93"/>
            <p:cNvSpPr>
              <a:spLocks noChangeArrowheads="1"/>
            </p:cNvSpPr>
            <p:nvPr/>
          </p:nvSpPr>
          <p:spPr bwMode="auto">
            <a:xfrm>
              <a:off x="2255" y="264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943" y="168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130</a:t>
              </a:r>
              <a:r>
                <a:rPr lang="en-US" sz="1200" baseline="30000"/>
                <a:t>o</a:t>
              </a:r>
              <a:r>
                <a:rPr lang="en-US" sz="1200"/>
                <a:t>C</a:t>
              </a:r>
            </a:p>
          </p:txBody>
        </p:sp>
        <p:sp>
          <p:nvSpPr>
            <p:cNvPr id="42079" name="Line 95"/>
            <p:cNvSpPr>
              <a:spLocks noChangeShapeType="1"/>
            </p:cNvSpPr>
            <p:nvPr/>
          </p:nvSpPr>
          <p:spPr bwMode="auto">
            <a:xfrm flipH="1" flipV="1">
              <a:off x="2111" y="1296"/>
              <a:ext cx="2832" cy="72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0" name="Line 96"/>
            <p:cNvSpPr>
              <a:spLocks noChangeShapeType="1"/>
            </p:cNvSpPr>
            <p:nvPr/>
          </p:nvSpPr>
          <p:spPr bwMode="auto">
            <a:xfrm flipH="1" flipV="1">
              <a:off x="2399" y="1248"/>
              <a:ext cx="2544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1" name="Line 97"/>
            <p:cNvSpPr>
              <a:spLocks noChangeShapeType="1"/>
            </p:cNvSpPr>
            <p:nvPr/>
          </p:nvSpPr>
          <p:spPr bwMode="auto">
            <a:xfrm flipH="1" flipV="1">
              <a:off x="2735" y="1248"/>
              <a:ext cx="220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2" name="Line 98"/>
            <p:cNvSpPr>
              <a:spLocks noChangeShapeType="1"/>
            </p:cNvSpPr>
            <p:nvPr/>
          </p:nvSpPr>
          <p:spPr bwMode="auto">
            <a:xfrm flipH="1" flipV="1">
              <a:off x="3359" y="1200"/>
              <a:ext cx="1584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3" name="Oval 99"/>
            <p:cNvSpPr>
              <a:spLocks noChangeArrowheads="1"/>
            </p:cNvSpPr>
            <p:nvPr/>
          </p:nvSpPr>
          <p:spPr bwMode="auto">
            <a:xfrm flipV="1">
              <a:off x="4415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5" name="Line 101"/>
            <p:cNvSpPr>
              <a:spLocks noChangeShapeType="1"/>
            </p:cNvSpPr>
            <p:nvPr/>
          </p:nvSpPr>
          <p:spPr bwMode="auto">
            <a:xfrm>
              <a:off x="1822" y="2852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2"/>
          <p:cNvGrpSpPr>
            <a:grpSpLocks/>
          </p:cNvGrpSpPr>
          <p:nvPr/>
        </p:nvGrpSpPr>
        <p:grpSpPr bwMode="auto">
          <a:xfrm>
            <a:off x="0" y="1917700"/>
            <a:ext cx="1547813" cy="400050"/>
            <a:chOff x="0" y="1084"/>
            <a:chExt cx="975" cy="252"/>
          </a:xfrm>
        </p:grpSpPr>
        <p:sp>
          <p:nvSpPr>
            <p:cNvPr id="41990" name="Text Box 103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41991" name="Rectangle 104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493854">
            <a:off x="3659675" y="1369860"/>
            <a:ext cx="5540685" cy="2264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62619" y="984914"/>
            <a:ext cx="217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Thermal damage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Regressed strength </a:t>
            </a:r>
            <a:r>
              <a:rPr lang="en-US" dirty="0" smtClean="0">
                <a:solidFill>
                  <a:schemeClr val="accent1"/>
                </a:solidFill>
              </a:rPr>
              <a:t>development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000" b="0" dirty="0" smtClean="0"/>
              <a:t>and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damage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rates versus temperature</a:t>
            </a:r>
            <a:br>
              <a:rPr lang="en-US" sz="2000" b="0" dirty="0" smtClean="0"/>
            </a:br>
            <a:endParaRPr lang="en-US" sz="2000" b="0" dirty="0" smtClean="0"/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1997869" y="577850"/>
            <a:ext cx="6808788" cy="5857876"/>
            <a:chOff x="1247" y="300"/>
            <a:chExt cx="4289" cy="3690"/>
          </a:xfrm>
        </p:grpSpPr>
        <p:grpSp>
          <p:nvGrpSpPr>
            <p:cNvPr id="3" name="Group 55"/>
            <p:cNvGrpSpPr>
              <a:grpSpLocks/>
            </p:cNvGrpSpPr>
            <p:nvPr/>
          </p:nvGrpSpPr>
          <p:grpSpPr bwMode="auto">
            <a:xfrm>
              <a:off x="1247" y="300"/>
              <a:ext cx="4289" cy="3690"/>
              <a:chOff x="1111" y="777"/>
              <a:chExt cx="4289" cy="3690"/>
            </a:xfrm>
          </p:grpSpPr>
          <p:sp>
            <p:nvSpPr>
              <p:cNvPr id="5142" name="Line 4"/>
              <p:cNvSpPr>
                <a:spLocks noChangeShapeType="1"/>
              </p:cNvSpPr>
              <p:nvPr/>
            </p:nvSpPr>
            <p:spPr bwMode="auto">
              <a:xfrm>
                <a:off x="1965" y="1248"/>
                <a:ext cx="0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3" name="Line 5"/>
              <p:cNvSpPr>
                <a:spLocks noChangeShapeType="1"/>
              </p:cNvSpPr>
              <p:nvPr/>
            </p:nvSpPr>
            <p:spPr bwMode="auto">
              <a:xfrm flipV="1">
                <a:off x="1965" y="3203"/>
                <a:ext cx="2684" cy="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Line 6"/>
              <p:cNvSpPr>
                <a:spLocks noChangeShapeType="1"/>
              </p:cNvSpPr>
              <p:nvPr/>
            </p:nvSpPr>
            <p:spPr bwMode="auto">
              <a:xfrm>
                <a:off x="2445" y="321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Line 7"/>
              <p:cNvSpPr>
                <a:spLocks noChangeShapeType="1"/>
              </p:cNvSpPr>
              <p:nvPr/>
            </p:nvSpPr>
            <p:spPr bwMode="auto">
              <a:xfrm>
                <a:off x="3021" y="321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Line 8"/>
              <p:cNvSpPr>
                <a:spLocks noChangeShapeType="1"/>
              </p:cNvSpPr>
              <p:nvPr/>
            </p:nvSpPr>
            <p:spPr bwMode="auto">
              <a:xfrm>
                <a:off x="3549" y="321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Line 9"/>
              <p:cNvSpPr>
                <a:spLocks noChangeShapeType="1"/>
              </p:cNvSpPr>
              <p:nvPr/>
            </p:nvSpPr>
            <p:spPr bwMode="auto">
              <a:xfrm>
                <a:off x="4029" y="321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8" name="Line 10"/>
              <p:cNvSpPr>
                <a:spLocks noChangeShapeType="1"/>
              </p:cNvSpPr>
              <p:nvPr/>
            </p:nvSpPr>
            <p:spPr bwMode="auto">
              <a:xfrm>
                <a:off x="4557" y="321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9" name="Line 11"/>
              <p:cNvSpPr>
                <a:spLocks noChangeShapeType="1"/>
              </p:cNvSpPr>
              <p:nvPr/>
            </p:nvSpPr>
            <p:spPr bwMode="auto">
              <a:xfrm flipH="1">
                <a:off x="1869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0" name="Line 12"/>
              <p:cNvSpPr>
                <a:spLocks noChangeShapeType="1"/>
              </p:cNvSpPr>
              <p:nvPr/>
            </p:nvSpPr>
            <p:spPr bwMode="auto">
              <a:xfrm flipH="1">
                <a:off x="1869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1" name="Line 13"/>
              <p:cNvSpPr>
                <a:spLocks noChangeShapeType="1"/>
              </p:cNvSpPr>
              <p:nvPr/>
            </p:nvSpPr>
            <p:spPr bwMode="auto">
              <a:xfrm flipH="1">
                <a:off x="1869" y="172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2" name="Line 14"/>
              <p:cNvSpPr>
                <a:spLocks noChangeShapeType="1"/>
              </p:cNvSpPr>
              <p:nvPr/>
            </p:nvSpPr>
            <p:spPr bwMode="auto">
              <a:xfrm flipH="1">
                <a:off x="1869" y="124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Oval 15"/>
              <p:cNvSpPr>
                <a:spLocks noChangeArrowheads="1"/>
              </p:cNvSpPr>
              <p:nvPr/>
            </p:nvSpPr>
            <p:spPr bwMode="auto">
              <a:xfrm>
                <a:off x="2157" y="307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4" name="Oval 16"/>
              <p:cNvSpPr>
                <a:spLocks noChangeArrowheads="1"/>
              </p:cNvSpPr>
              <p:nvPr/>
            </p:nvSpPr>
            <p:spPr bwMode="auto">
              <a:xfrm>
                <a:off x="2973" y="29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5" name="Oval 17"/>
              <p:cNvSpPr>
                <a:spLocks noChangeArrowheads="1"/>
              </p:cNvSpPr>
              <p:nvPr/>
            </p:nvSpPr>
            <p:spPr bwMode="auto">
              <a:xfrm>
                <a:off x="3741" y="268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6" name="Oval 18"/>
              <p:cNvSpPr>
                <a:spLocks noChangeArrowheads="1"/>
              </p:cNvSpPr>
              <p:nvPr/>
            </p:nvSpPr>
            <p:spPr bwMode="auto">
              <a:xfrm>
                <a:off x="4461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7" name="Text Box 19"/>
              <p:cNvSpPr txBox="1">
                <a:spLocks noChangeArrowheads="1"/>
              </p:cNvSpPr>
              <p:nvPr/>
            </p:nvSpPr>
            <p:spPr bwMode="auto">
              <a:xfrm>
                <a:off x="2253" y="3551"/>
                <a:ext cx="30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</a:pPr>
                <a:r>
                  <a:rPr lang="en-US" dirty="0"/>
                  <a:t>Bond Pressing Temperature (</a:t>
                </a:r>
                <a:r>
                  <a:rPr lang="en-US" baseline="30000" dirty="0" err="1"/>
                  <a:t>o</a:t>
                </a:r>
                <a:r>
                  <a:rPr lang="en-US" dirty="0" err="1"/>
                  <a:t>C</a:t>
                </a:r>
                <a:r>
                  <a:rPr lang="en-US" dirty="0"/>
                  <a:t>)</a:t>
                </a:r>
              </a:p>
            </p:txBody>
          </p:sp>
          <p:sp>
            <p:nvSpPr>
              <p:cNvPr id="5158" name="Text Box 20"/>
              <p:cNvSpPr txBox="1">
                <a:spLocks noChangeArrowheads="1"/>
              </p:cNvSpPr>
              <p:nvPr/>
            </p:nvSpPr>
            <p:spPr bwMode="auto">
              <a:xfrm>
                <a:off x="1821" y="3312"/>
                <a:ext cx="340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/>
                  <a:t>   90          100            110         120            130          140</a:t>
                </a:r>
              </a:p>
            </p:txBody>
          </p:sp>
          <p:sp>
            <p:nvSpPr>
              <p:cNvPr id="5159" name="Text Box 21"/>
              <p:cNvSpPr txBox="1">
                <a:spLocks noChangeArrowheads="1"/>
              </p:cNvSpPr>
              <p:nvPr/>
            </p:nvSpPr>
            <p:spPr bwMode="auto">
              <a:xfrm>
                <a:off x="1542" y="1152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400">
                  <a:solidFill>
                    <a:schemeClr val="bg2"/>
                  </a:solidFill>
                </a:endParaRPr>
              </a:p>
            </p:txBody>
          </p:sp>
          <p:sp>
            <p:nvSpPr>
              <p:cNvPr id="5160" name="Text Box 22"/>
              <p:cNvSpPr txBox="1">
                <a:spLocks noChangeArrowheads="1"/>
              </p:cNvSpPr>
              <p:nvPr/>
            </p:nvSpPr>
            <p:spPr bwMode="auto">
              <a:xfrm rot="5400000">
                <a:off x="1441" y="1205"/>
                <a:ext cx="25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400">
                  <a:solidFill>
                    <a:schemeClr val="bg2"/>
                  </a:solidFill>
                </a:endParaRPr>
              </a:p>
            </p:txBody>
          </p:sp>
          <p:sp>
            <p:nvSpPr>
              <p:cNvPr id="5161" name="Text Box 23"/>
              <p:cNvSpPr txBox="1">
                <a:spLocks noChangeArrowheads="1"/>
              </p:cNvSpPr>
              <p:nvPr/>
            </p:nvSpPr>
            <p:spPr bwMode="auto">
              <a:xfrm>
                <a:off x="1542" y="1165"/>
                <a:ext cx="336" cy="2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400" dirty="0"/>
                  <a:t>200</a:t>
                </a:r>
              </a:p>
              <a:p>
                <a:pPr algn="r">
                  <a:spcBef>
                    <a:spcPct val="50000"/>
                  </a:spcBef>
                </a:pPr>
                <a:endParaRPr lang="en-US" sz="2000" dirty="0"/>
              </a:p>
              <a:p>
                <a:pPr algn="r">
                  <a:spcBef>
                    <a:spcPct val="50000"/>
                  </a:spcBef>
                </a:pPr>
                <a:r>
                  <a:rPr lang="en-US" sz="1400" dirty="0"/>
                  <a:t>150</a:t>
                </a:r>
              </a:p>
              <a:p>
                <a:pPr algn="r">
                  <a:spcBef>
                    <a:spcPct val="50000"/>
                  </a:spcBef>
                </a:pPr>
                <a:endParaRPr lang="en-US" sz="1400" dirty="0"/>
              </a:p>
              <a:p>
                <a:pPr algn="r">
                  <a:spcBef>
                    <a:spcPct val="50000"/>
                  </a:spcBef>
                </a:pPr>
                <a:endParaRPr lang="en-US" sz="500" dirty="0"/>
              </a:p>
              <a:p>
                <a:pPr algn="r">
                  <a:spcBef>
                    <a:spcPct val="50000"/>
                  </a:spcBef>
                </a:pPr>
                <a:r>
                  <a:rPr lang="en-US" sz="1400" dirty="0"/>
                  <a:t>100</a:t>
                </a:r>
              </a:p>
              <a:p>
                <a:pPr algn="r">
                  <a:spcBef>
                    <a:spcPct val="50000"/>
                  </a:spcBef>
                </a:pPr>
                <a:endParaRPr lang="en-US" sz="2000" dirty="0"/>
              </a:p>
              <a:p>
                <a:pPr algn="r">
                  <a:spcBef>
                    <a:spcPct val="50000"/>
                  </a:spcBef>
                </a:pPr>
                <a:r>
                  <a:rPr lang="en-US" sz="1400" dirty="0"/>
                  <a:t>50</a:t>
                </a:r>
              </a:p>
              <a:p>
                <a:pPr algn="r">
                  <a:spcBef>
                    <a:spcPct val="50000"/>
                  </a:spcBef>
                </a:pPr>
                <a:endParaRPr lang="en-US" dirty="0"/>
              </a:p>
              <a:p>
                <a:pPr algn="r">
                  <a:spcBef>
                    <a:spcPct val="50000"/>
                  </a:spcBef>
                </a:pPr>
                <a:r>
                  <a:rPr lang="en-US" sz="1400" dirty="0"/>
                  <a:t>0</a:t>
                </a:r>
              </a:p>
            </p:txBody>
          </p:sp>
          <p:sp>
            <p:nvSpPr>
              <p:cNvPr id="5162" name="Text Box 24"/>
              <p:cNvSpPr txBox="1">
                <a:spLocks noChangeArrowheads="1"/>
              </p:cNvSpPr>
              <p:nvPr/>
            </p:nvSpPr>
            <p:spPr bwMode="auto">
              <a:xfrm rot="-5400000">
                <a:off x="-31" y="1919"/>
                <a:ext cx="2688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/>
                  <a:t>Isothermal strength</a:t>
                </a:r>
              </a:p>
              <a:p>
                <a:pPr algn="ctr"/>
                <a:r>
                  <a:rPr lang="en-US">
                    <a:solidFill>
                      <a:srgbClr val="00AC7F"/>
                    </a:solidFill>
                  </a:rPr>
                  <a:t>development </a:t>
                </a:r>
                <a:r>
                  <a:rPr lang="en-US"/>
                  <a:t>rates</a:t>
                </a:r>
                <a:r>
                  <a:rPr lang="en-US">
                    <a:solidFill>
                      <a:srgbClr val="00AC7F"/>
                    </a:solidFill>
                  </a:rPr>
                  <a:t> </a:t>
                </a:r>
                <a:r>
                  <a:rPr lang="en-US"/>
                  <a:t>(kPa/sec.)</a:t>
                </a:r>
              </a:p>
            </p:txBody>
          </p:sp>
          <p:sp>
            <p:nvSpPr>
              <p:cNvPr id="5163" name="Oval 25"/>
              <p:cNvSpPr>
                <a:spLocks noChangeArrowheads="1"/>
              </p:cNvSpPr>
              <p:nvPr/>
            </p:nvSpPr>
            <p:spPr bwMode="auto">
              <a:xfrm>
                <a:off x="3981" y="249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4" name="Freeform 26"/>
              <p:cNvSpPr>
                <a:spLocks/>
              </p:cNvSpPr>
              <p:nvPr/>
            </p:nvSpPr>
            <p:spPr bwMode="auto">
              <a:xfrm>
                <a:off x="2109" y="1296"/>
                <a:ext cx="2400" cy="1824"/>
              </a:xfrm>
              <a:custGeom>
                <a:avLst/>
                <a:gdLst>
                  <a:gd name="T0" fmla="*/ 0 w 2400"/>
                  <a:gd name="T1" fmla="*/ 1824 h 1824"/>
                  <a:gd name="T2" fmla="*/ 1056 w 2400"/>
                  <a:gd name="T3" fmla="*/ 1680 h 1824"/>
                  <a:gd name="T4" fmla="*/ 1824 w 2400"/>
                  <a:gd name="T5" fmla="*/ 1344 h 1824"/>
                  <a:gd name="T6" fmla="*/ 2112 w 2400"/>
                  <a:gd name="T7" fmla="*/ 960 h 1824"/>
                  <a:gd name="T8" fmla="*/ 2400 w 2400"/>
                  <a:gd name="T9" fmla="*/ 0 h 18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0"/>
                  <a:gd name="T16" fmla="*/ 0 h 1824"/>
                  <a:gd name="T17" fmla="*/ 2400 w 2400"/>
                  <a:gd name="T18" fmla="*/ 1824 h 18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0" h="1824">
                    <a:moveTo>
                      <a:pt x="0" y="1824"/>
                    </a:moveTo>
                    <a:cubicBezTo>
                      <a:pt x="376" y="1792"/>
                      <a:pt x="752" y="1760"/>
                      <a:pt x="1056" y="1680"/>
                    </a:cubicBezTo>
                    <a:cubicBezTo>
                      <a:pt x="1360" y="1600"/>
                      <a:pt x="1648" y="1464"/>
                      <a:pt x="1824" y="1344"/>
                    </a:cubicBezTo>
                    <a:cubicBezTo>
                      <a:pt x="2000" y="1224"/>
                      <a:pt x="2016" y="1184"/>
                      <a:pt x="2112" y="960"/>
                    </a:cubicBezTo>
                    <a:cubicBezTo>
                      <a:pt x="2208" y="736"/>
                      <a:pt x="2360" y="152"/>
                      <a:pt x="2400" y="0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5" name="Text Box 33"/>
              <p:cNvSpPr txBox="1">
                <a:spLocks noChangeArrowheads="1"/>
              </p:cNvSpPr>
              <p:nvPr/>
            </p:nvSpPr>
            <p:spPr bwMode="auto">
              <a:xfrm>
                <a:off x="2397" y="1824"/>
                <a:ext cx="13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2157" y="1100"/>
                <a:ext cx="3243" cy="3367"/>
                <a:chOff x="2157" y="1100"/>
                <a:chExt cx="3243" cy="3367"/>
              </a:xfrm>
            </p:grpSpPr>
            <p:sp>
              <p:nvSpPr>
                <p:cNvPr id="5176" name="Oval 27"/>
                <p:cNvSpPr>
                  <a:spLocks noChangeArrowheads="1"/>
                </p:cNvSpPr>
                <p:nvPr/>
              </p:nvSpPr>
              <p:spPr bwMode="auto">
                <a:xfrm>
                  <a:off x="4503" y="3448"/>
                  <a:ext cx="96" cy="9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7" name="Oval 28"/>
                <p:cNvSpPr>
                  <a:spLocks noChangeArrowheads="1"/>
                </p:cNvSpPr>
                <p:nvPr/>
              </p:nvSpPr>
              <p:spPr bwMode="auto">
                <a:xfrm>
                  <a:off x="4057" y="3297"/>
                  <a:ext cx="96" cy="9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0" name="Oval 31"/>
                <p:cNvSpPr>
                  <a:spLocks noChangeArrowheads="1"/>
                </p:cNvSpPr>
                <p:nvPr/>
              </p:nvSpPr>
              <p:spPr bwMode="auto">
                <a:xfrm>
                  <a:off x="2157" y="3168"/>
                  <a:ext cx="96" cy="9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2" name="Text Box 34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514" y="2582"/>
                  <a:ext cx="3367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dirty="0"/>
                    <a:t>Isothermal strength </a:t>
                  </a:r>
                </a:p>
                <a:p>
                  <a:pPr algn="ctr"/>
                  <a:r>
                    <a:rPr lang="en-US" dirty="0">
                      <a:solidFill>
                        <a:srgbClr val="CC0000"/>
                      </a:solidFill>
                    </a:rPr>
                    <a:t>damage</a:t>
                  </a:r>
                  <a:r>
                    <a:rPr lang="en-US" dirty="0"/>
                    <a:t> rates (</a:t>
                  </a:r>
                  <a:r>
                    <a:rPr lang="en-US" dirty="0" err="1"/>
                    <a:t>kPa</a:t>
                  </a:r>
                  <a:r>
                    <a:rPr lang="en-US" dirty="0"/>
                    <a:t>/sec.)</a:t>
                  </a:r>
                </a:p>
              </p:txBody>
            </p:sp>
          </p:grpSp>
          <p:grpSp>
            <p:nvGrpSpPr>
              <p:cNvPr id="5" name="Group 43"/>
              <p:cNvGrpSpPr>
                <a:grpSpLocks/>
              </p:cNvGrpSpPr>
              <p:nvPr/>
            </p:nvGrpSpPr>
            <p:grpSpPr bwMode="auto">
              <a:xfrm>
                <a:off x="4658" y="3203"/>
                <a:ext cx="96" cy="559"/>
                <a:chOff x="4658" y="3203"/>
                <a:chExt cx="96" cy="559"/>
              </a:xfrm>
            </p:grpSpPr>
            <p:sp>
              <p:nvSpPr>
                <p:cNvPr id="5171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4658" y="3203"/>
                  <a:ext cx="1" cy="55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75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4658" y="376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5126" name="Object 49"/>
            <p:cNvGraphicFramePr>
              <a:graphicFrameLocks noChangeAspect="1"/>
            </p:cNvGraphicFramePr>
            <p:nvPr/>
          </p:nvGraphicFramePr>
          <p:xfrm>
            <a:off x="3630" y="1403"/>
            <a:ext cx="791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36" name="Formel" r:id="rId4" imgW="545760" imgH="164880" progId="Equation.3">
                    <p:embed/>
                  </p:oleObj>
                </mc:Choice>
                <mc:Fallback>
                  <p:oleObj name="Formel" r:id="rId4" imgW="545760" imgH="164880" progId="Equation.3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0" y="1403"/>
                          <a:ext cx="791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7" name="Object 57"/>
            <p:cNvGraphicFramePr>
              <a:graphicFrameLocks noChangeAspect="1"/>
            </p:cNvGraphicFramePr>
            <p:nvPr/>
          </p:nvGraphicFramePr>
          <p:xfrm>
            <a:off x="2290" y="2024"/>
            <a:ext cx="1343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37" name="Formel" r:id="rId6" imgW="927000" imgH="203040" progId="Equation.3">
                    <p:embed/>
                  </p:oleObj>
                </mc:Choice>
                <mc:Fallback>
                  <p:oleObj name="Formel" r:id="rId6" imgW="927000" imgH="203040" progId="Equation.3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" y="2024"/>
                          <a:ext cx="1343" cy="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0" name="Line 58"/>
            <p:cNvSpPr>
              <a:spLocks noChangeShapeType="1"/>
            </p:cNvSpPr>
            <p:nvPr/>
          </p:nvSpPr>
          <p:spPr bwMode="auto">
            <a:xfrm>
              <a:off x="3243" y="2251"/>
              <a:ext cx="317" cy="408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Line 59"/>
            <p:cNvSpPr>
              <a:spLocks noChangeAspect="1" noChangeShapeType="1"/>
            </p:cNvSpPr>
            <p:nvPr/>
          </p:nvSpPr>
          <p:spPr bwMode="auto">
            <a:xfrm>
              <a:off x="4241" y="1616"/>
              <a:ext cx="122" cy="15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1763713" y="5781675"/>
            <a:ext cx="7200900" cy="887413"/>
            <a:chOff x="1066" y="3339"/>
            <a:chExt cx="4536" cy="559"/>
          </a:xfrm>
        </p:grpSpPr>
        <p:sp>
          <p:nvSpPr>
            <p:cNvPr id="5136" name="Text Box 51"/>
            <p:cNvSpPr txBox="1">
              <a:spLocks noChangeArrowheads="1"/>
            </p:cNvSpPr>
            <p:nvPr/>
          </p:nvSpPr>
          <p:spPr bwMode="auto">
            <a:xfrm>
              <a:off x="1548" y="3347"/>
              <a:ext cx="1604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Aft>
                  <a:spcPct val="25000"/>
                </a:spcAft>
              </a:pPr>
              <a:r>
                <a:rPr lang="en-US" sz="1600"/>
                <a:t>strength development rate</a:t>
              </a:r>
            </a:p>
            <a:p>
              <a:pPr>
                <a:spcAft>
                  <a:spcPct val="25000"/>
                </a:spcAft>
              </a:pPr>
              <a:r>
                <a:rPr lang="en-US" sz="1600"/>
                <a:t>strength damage rate</a:t>
              </a:r>
            </a:p>
          </p:txBody>
        </p:sp>
        <p:graphicFrame>
          <p:nvGraphicFramePr>
            <p:cNvPr id="5122" name="Object 50"/>
            <p:cNvGraphicFramePr>
              <a:graphicFrameLocks noChangeAspect="1"/>
            </p:cNvGraphicFramePr>
            <p:nvPr/>
          </p:nvGraphicFramePr>
          <p:xfrm>
            <a:off x="1071" y="3367"/>
            <a:ext cx="156" cy="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38" name="Formel" r:id="rId8" imgW="126720" imgH="152280" progId="Equation.3">
                    <p:embed/>
                  </p:oleObj>
                </mc:Choice>
                <mc:Fallback>
                  <p:oleObj name="Formel" r:id="rId8" imgW="126720" imgH="152280" progId="Equation.3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1" y="3367"/>
                          <a:ext cx="156" cy="1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3" name="Object 52"/>
            <p:cNvGraphicFramePr>
              <a:graphicFrameLocks noChangeAspect="1"/>
            </p:cNvGraphicFramePr>
            <p:nvPr/>
          </p:nvGraphicFramePr>
          <p:xfrm>
            <a:off x="3288" y="3367"/>
            <a:ext cx="157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39" name="Formel" r:id="rId10" imgW="126720" imgH="139680" progId="Equation.3">
                    <p:embed/>
                  </p:oleObj>
                </mc:Choice>
                <mc:Fallback>
                  <p:oleObj name="Formel" r:id="rId10" imgW="126720" imgH="139680" progId="Equation.3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3367"/>
                          <a:ext cx="157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53"/>
            <p:cNvGraphicFramePr>
              <a:graphicFrameLocks noChangeAspect="1"/>
            </p:cNvGraphicFramePr>
            <p:nvPr/>
          </p:nvGraphicFramePr>
          <p:xfrm>
            <a:off x="3288" y="3559"/>
            <a:ext cx="639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40" name="Formel" r:id="rId12" imgW="520560" imgH="164880" progId="Equation.3">
                    <p:embed/>
                  </p:oleObj>
                </mc:Choice>
                <mc:Fallback>
                  <p:oleObj name="Formel" r:id="rId12" imgW="520560" imgH="164880" progId="Equation.3">
                    <p:embed/>
                    <p:pic>
                      <p:nvPicPr>
                        <p:cNvPr id="0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3559"/>
                          <a:ext cx="639" cy="2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5" name="Object 60"/>
            <p:cNvGraphicFramePr>
              <a:graphicFrameLocks noChangeAspect="1"/>
            </p:cNvGraphicFramePr>
            <p:nvPr/>
          </p:nvGraphicFramePr>
          <p:xfrm>
            <a:off x="1066" y="3561"/>
            <a:ext cx="453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41" name="Formel" r:id="rId14" imgW="368280" imgH="190440" progId="Equation.3">
                    <p:embed/>
                  </p:oleObj>
                </mc:Choice>
                <mc:Fallback>
                  <p:oleObj name="Formel" r:id="rId14" imgW="368280" imgH="190440" progId="Equation.3">
                    <p:embed/>
                    <p:pic>
                      <p:nvPicPr>
                        <p:cNvPr id="0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" y="3561"/>
                          <a:ext cx="453" cy="2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7" name="Text Box 61"/>
            <p:cNvSpPr txBox="1">
              <a:spLocks noChangeArrowheads="1"/>
            </p:cNvSpPr>
            <p:nvPr/>
          </p:nvSpPr>
          <p:spPr bwMode="auto">
            <a:xfrm>
              <a:off x="3986" y="3339"/>
              <a:ext cx="1616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Aft>
                  <a:spcPct val="25000"/>
                </a:spcAft>
              </a:pPr>
              <a:r>
                <a:rPr lang="en-US" sz="1600"/>
                <a:t>temperature</a:t>
              </a:r>
            </a:p>
            <a:p>
              <a:pPr>
                <a:spcAft>
                  <a:spcPct val="25000"/>
                </a:spcAft>
              </a:pPr>
              <a:r>
                <a:rPr lang="en-US" sz="1600"/>
                <a:t>experimentally determined</a:t>
              </a:r>
              <a:br>
                <a:rPr lang="en-US" sz="1600"/>
              </a:br>
              <a:r>
                <a:rPr lang="en-US" sz="1600"/>
                <a:t>coefficients</a:t>
              </a:r>
              <a:endParaRPr lang="en-US" sz="1600">
                <a:cs typeface="Arial" charset="0"/>
              </a:endParaRPr>
            </a:p>
          </p:txBody>
        </p:sp>
        <p:sp>
          <p:nvSpPr>
            <p:cNvPr id="5138" name="Line 62"/>
            <p:cNvSpPr>
              <a:spLocks noChangeShapeType="1"/>
            </p:cNvSpPr>
            <p:nvPr/>
          </p:nvSpPr>
          <p:spPr bwMode="auto">
            <a:xfrm>
              <a:off x="3198" y="3395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0" y="1917700"/>
            <a:ext cx="1547813" cy="400050"/>
            <a:chOff x="0" y="1084"/>
            <a:chExt cx="975" cy="252"/>
          </a:xfrm>
        </p:grpSpPr>
        <p:sp>
          <p:nvSpPr>
            <p:cNvPr id="5134" name="Text Box 67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5135" name="Rectangle 68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3369924" y="4469258"/>
            <a:ext cx="4177847" cy="562707"/>
          </a:xfrm>
          <a:custGeom>
            <a:avLst/>
            <a:gdLst>
              <a:gd name="connsiteX0" fmla="*/ 0 w 4253501"/>
              <a:gd name="connsiteY0" fmla="*/ 0 h 678095"/>
              <a:gd name="connsiteX1" fmla="*/ 1695236 w 4253501"/>
              <a:gd name="connsiteY1" fmla="*/ 41097 h 678095"/>
              <a:gd name="connsiteX2" fmla="*/ 3678148 w 4253501"/>
              <a:gd name="connsiteY2" fmla="*/ 226032 h 678095"/>
              <a:gd name="connsiteX3" fmla="*/ 4253501 w 4253501"/>
              <a:gd name="connsiteY3" fmla="*/ 678095 h 67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3501" h="678095">
                <a:moveTo>
                  <a:pt x="0" y="0"/>
                </a:moveTo>
                <a:cubicBezTo>
                  <a:pt x="541105" y="1712"/>
                  <a:pt x="1082211" y="3425"/>
                  <a:pt x="1695236" y="41097"/>
                </a:cubicBezTo>
                <a:cubicBezTo>
                  <a:pt x="2308261" y="78769"/>
                  <a:pt x="3251771" y="119866"/>
                  <a:pt x="3678148" y="226032"/>
                </a:cubicBezTo>
                <a:cubicBezTo>
                  <a:pt x="4104525" y="332198"/>
                  <a:pt x="4179013" y="505146"/>
                  <a:pt x="4253501" y="678095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27"/>
          <p:cNvSpPr>
            <a:spLocks noChangeArrowheads="1"/>
          </p:cNvSpPr>
          <p:nvPr/>
        </p:nvSpPr>
        <p:spPr bwMode="auto">
          <a:xfrm>
            <a:off x="6208353" y="4495007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27"/>
          <p:cNvSpPr>
            <a:spLocks noChangeArrowheads="1"/>
          </p:cNvSpPr>
          <p:nvPr/>
        </p:nvSpPr>
        <p:spPr bwMode="auto">
          <a:xfrm>
            <a:off x="4983163" y="4465229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48075" y="5131390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smtClean="0"/>
              <a:t>-50</a:t>
            </a:r>
            <a:endParaRPr lang="en-US" sz="1400" dirty="0"/>
          </a:p>
          <a:p>
            <a:pPr algn="r">
              <a:spcBef>
                <a:spcPct val="50000"/>
              </a:spcBef>
            </a:pPr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Simulated temperature development</a:t>
            </a:r>
            <a:br>
              <a:rPr lang="en-US" smtClean="0"/>
            </a:br>
            <a:r>
              <a:rPr lang="en-US" sz="2000" b="0" smtClean="0"/>
              <a:t>(here: 28 m continuous MDF press)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908050"/>
            <a:ext cx="6732587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 rot="-1604622">
            <a:off x="5473700" y="4676775"/>
            <a:ext cx="2843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Distance from press entry [m]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 rot="1599253">
            <a:off x="2546350" y="4951413"/>
            <a:ext cx="2690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Cross-sectional position [%]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 rot="-5400000">
            <a:off x="1606550" y="3298825"/>
            <a:ext cx="180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Temperature  [°C]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460625" y="5988050"/>
            <a:ext cx="60721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Mat width: 2.7 m		Initial MC (T): 9.6% (26°C)</a:t>
            </a:r>
          </a:p>
          <a:p>
            <a:r>
              <a:rPr lang="en-US" sz="1600" dirty="0"/>
              <a:t>Target thickness: 20 mm 	Max. steel belt temperature: 220°C</a:t>
            </a:r>
          </a:p>
          <a:p>
            <a:r>
              <a:rPr lang="en-US" sz="1600" dirty="0"/>
              <a:t>Target density: 780 kg/m³	Feed speed: 130 mm/s</a:t>
            </a:r>
          </a:p>
        </p:txBody>
      </p:sp>
      <p:grpSp>
        <p:nvGrpSpPr>
          <p:cNvPr id="43016" name="Group 8"/>
          <p:cNvGrpSpPr>
            <a:grpSpLocks/>
          </p:cNvGrpSpPr>
          <p:nvPr/>
        </p:nvGrpSpPr>
        <p:grpSpPr bwMode="auto">
          <a:xfrm>
            <a:off x="0" y="1846263"/>
            <a:ext cx="1547813" cy="400050"/>
            <a:chOff x="0" y="1084"/>
            <a:chExt cx="975" cy="252"/>
          </a:xfrm>
        </p:grpSpPr>
        <p:sp>
          <p:nvSpPr>
            <p:cNvPr id="43018" name="Text Box 9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43019" name="Rectangle 10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9"/>
          <p:cNvGrpSpPr>
            <a:grpSpLocks/>
          </p:cNvGrpSpPr>
          <p:nvPr/>
        </p:nvGrpSpPr>
        <p:grpSpPr bwMode="auto">
          <a:xfrm>
            <a:off x="2087562" y="1212350"/>
            <a:ext cx="6948487" cy="5024313"/>
            <a:chOff x="1383" y="792"/>
            <a:chExt cx="4264" cy="3046"/>
          </a:xfrm>
        </p:grpSpPr>
        <p:grpSp>
          <p:nvGrpSpPr>
            <p:cNvPr id="44041" name="Group 12"/>
            <p:cNvGrpSpPr>
              <a:grpSpLocks/>
            </p:cNvGrpSpPr>
            <p:nvPr/>
          </p:nvGrpSpPr>
          <p:grpSpPr bwMode="auto">
            <a:xfrm>
              <a:off x="1383" y="792"/>
              <a:ext cx="4264" cy="3046"/>
              <a:chOff x="1383" y="792"/>
              <a:chExt cx="4264" cy="3046"/>
            </a:xfrm>
          </p:grpSpPr>
          <p:pic>
            <p:nvPicPr>
              <p:cNvPr id="44046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83" y="792"/>
                <a:ext cx="4264" cy="3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047" name="Text Box 4"/>
              <p:cNvSpPr txBox="1">
                <a:spLocks noChangeArrowheads="1"/>
              </p:cNvSpPr>
              <p:nvPr/>
            </p:nvSpPr>
            <p:spPr bwMode="auto">
              <a:xfrm rot="-1604622">
                <a:off x="3448" y="3166"/>
                <a:ext cx="179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Distance from press entry [m]</a:t>
                </a:r>
              </a:p>
            </p:txBody>
          </p:sp>
          <p:sp>
            <p:nvSpPr>
              <p:cNvPr id="44048" name="Text Box 5"/>
              <p:cNvSpPr txBox="1">
                <a:spLocks noChangeArrowheads="1"/>
              </p:cNvSpPr>
              <p:nvPr/>
            </p:nvSpPr>
            <p:spPr bwMode="auto">
              <a:xfrm rot="1599253">
                <a:off x="1604" y="3339"/>
                <a:ext cx="16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Cross-sectional position [%]</a:t>
                </a:r>
              </a:p>
            </p:txBody>
          </p:sp>
          <p:sp>
            <p:nvSpPr>
              <p:cNvPr id="44049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980" y="2206"/>
                <a:ext cx="132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Bond strength  [MPa]</a:t>
                </a:r>
              </a:p>
            </p:txBody>
          </p:sp>
        </p:grpSp>
        <p:grpSp>
          <p:nvGrpSpPr>
            <p:cNvPr id="44042" name="Group 18"/>
            <p:cNvGrpSpPr>
              <a:grpSpLocks/>
            </p:cNvGrpSpPr>
            <p:nvPr/>
          </p:nvGrpSpPr>
          <p:grpSpPr bwMode="auto">
            <a:xfrm>
              <a:off x="1819" y="1812"/>
              <a:ext cx="75" cy="802"/>
              <a:chOff x="1819" y="1812"/>
              <a:chExt cx="75" cy="802"/>
            </a:xfrm>
          </p:grpSpPr>
          <p:sp>
            <p:nvSpPr>
              <p:cNvPr id="44043" name="Text Box 15"/>
              <p:cNvSpPr txBox="1">
                <a:spLocks noChangeArrowheads="1"/>
              </p:cNvSpPr>
              <p:nvPr/>
            </p:nvSpPr>
            <p:spPr bwMode="auto">
              <a:xfrm>
                <a:off x="1819" y="2485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2</a:t>
                </a:r>
              </a:p>
            </p:txBody>
          </p:sp>
          <p:sp>
            <p:nvSpPr>
              <p:cNvPr id="44044" name="Text Box 16"/>
              <p:cNvSpPr txBox="1">
                <a:spLocks noChangeArrowheads="1"/>
              </p:cNvSpPr>
              <p:nvPr/>
            </p:nvSpPr>
            <p:spPr bwMode="auto">
              <a:xfrm>
                <a:off x="1819" y="2160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4</a:t>
                </a:r>
              </a:p>
            </p:txBody>
          </p:sp>
          <p:sp>
            <p:nvSpPr>
              <p:cNvPr id="44045" name="Text Box 17"/>
              <p:cNvSpPr txBox="1">
                <a:spLocks noChangeArrowheads="1"/>
              </p:cNvSpPr>
              <p:nvPr/>
            </p:nvSpPr>
            <p:spPr bwMode="auto">
              <a:xfrm>
                <a:off x="1819" y="1812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6</a:t>
                </a:r>
              </a:p>
            </p:txBody>
          </p:sp>
        </p:grpSp>
      </p:grpSp>
      <p:sp>
        <p:nvSpPr>
          <p:cNvPr id="6348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Simulated bond strength development</a:t>
            </a:r>
            <a:br>
              <a:rPr lang="en-US" smtClean="0"/>
            </a:br>
            <a:r>
              <a:rPr lang="en-US" sz="2000" b="0" smtClean="0"/>
              <a:t>(showing thermal damage effects at surfaces)</a:t>
            </a:r>
          </a:p>
        </p:txBody>
      </p:sp>
      <p:grpSp>
        <p:nvGrpSpPr>
          <p:cNvPr id="44037" name="Group 20"/>
          <p:cNvGrpSpPr>
            <a:grpSpLocks/>
          </p:cNvGrpSpPr>
          <p:nvPr/>
        </p:nvGrpSpPr>
        <p:grpSpPr bwMode="auto">
          <a:xfrm>
            <a:off x="0" y="1846263"/>
            <a:ext cx="1547813" cy="339725"/>
            <a:chOff x="0" y="1084"/>
            <a:chExt cx="975" cy="214"/>
          </a:xfrm>
        </p:grpSpPr>
        <p:sp>
          <p:nvSpPr>
            <p:cNvPr id="44039" name="Text Box 21"/>
            <p:cNvSpPr txBox="1">
              <a:spLocks noChangeArrowheads="1"/>
            </p:cNvSpPr>
            <p:nvPr/>
          </p:nvSpPr>
          <p:spPr bwMode="auto">
            <a:xfrm>
              <a:off x="0" y="1084"/>
              <a:ext cx="30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endParaRPr lang="en-US" sz="600" b="1" u="sng" dirty="0"/>
            </a:p>
          </p:txBody>
        </p:sp>
        <p:sp>
          <p:nvSpPr>
            <p:cNvPr id="44040" name="Rectangle 22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30"/>
          <p:cNvGrpSpPr>
            <a:grpSpLocks/>
          </p:cNvGrpSpPr>
          <p:nvPr/>
        </p:nvGrpSpPr>
        <p:grpSpPr bwMode="auto">
          <a:xfrm>
            <a:off x="2944813" y="1262902"/>
            <a:ext cx="6769100" cy="4835525"/>
            <a:chOff x="1383" y="792"/>
            <a:chExt cx="4264" cy="3046"/>
          </a:xfrm>
        </p:grpSpPr>
        <p:grpSp>
          <p:nvGrpSpPr>
            <p:cNvPr id="45071" name="Group 31"/>
            <p:cNvGrpSpPr>
              <a:grpSpLocks/>
            </p:cNvGrpSpPr>
            <p:nvPr/>
          </p:nvGrpSpPr>
          <p:grpSpPr bwMode="auto">
            <a:xfrm>
              <a:off x="1383" y="792"/>
              <a:ext cx="4264" cy="3046"/>
              <a:chOff x="1383" y="792"/>
              <a:chExt cx="4264" cy="3046"/>
            </a:xfrm>
          </p:grpSpPr>
          <p:pic>
            <p:nvPicPr>
              <p:cNvPr id="45076" name="Picture 3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83" y="792"/>
                <a:ext cx="4264" cy="3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77" name="Text Box 33"/>
              <p:cNvSpPr txBox="1">
                <a:spLocks noChangeArrowheads="1"/>
              </p:cNvSpPr>
              <p:nvPr/>
            </p:nvSpPr>
            <p:spPr bwMode="auto">
              <a:xfrm rot="-1604622">
                <a:off x="3448" y="3166"/>
                <a:ext cx="179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Distance from press entry [m]</a:t>
                </a:r>
              </a:p>
            </p:txBody>
          </p:sp>
          <p:sp>
            <p:nvSpPr>
              <p:cNvPr id="45078" name="Text Box 34"/>
              <p:cNvSpPr txBox="1">
                <a:spLocks noChangeArrowheads="1"/>
              </p:cNvSpPr>
              <p:nvPr/>
            </p:nvSpPr>
            <p:spPr bwMode="auto">
              <a:xfrm rot="1599253">
                <a:off x="1604" y="3339"/>
                <a:ext cx="16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Cross-sectional position [%]</a:t>
                </a:r>
              </a:p>
            </p:txBody>
          </p:sp>
          <p:sp>
            <p:nvSpPr>
              <p:cNvPr id="45079" name="Text Box 35"/>
              <p:cNvSpPr txBox="1">
                <a:spLocks noChangeArrowheads="1"/>
              </p:cNvSpPr>
              <p:nvPr/>
            </p:nvSpPr>
            <p:spPr bwMode="auto">
              <a:xfrm rot="-5400000">
                <a:off x="980" y="2206"/>
                <a:ext cx="132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Bond strength  [MPa]</a:t>
                </a:r>
              </a:p>
            </p:txBody>
          </p:sp>
        </p:grpSp>
        <p:grpSp>
          <p:nvGrpSpPr>
            <p:cNvPr id="45072" name="Group 36"/>
            <p:cNvGrpSpPr>
              <a:grpSpLocks/>
            </p:cNvGrpSpPr>
            <p:nvPr/>
          </p:nvGrpSpPr>
          <p:grpSpPr bwMode="auto">
            <a:xfrm>
              <a:off x="1819" y="1812"/>
              <a:ext cx="75" cy="802"/>
              <a:chOff x="1819" y="1812"/>
              <a:chExt cx="75" cy="802"/>
            </a:xfrm>
          </p:grpSpPr>
          <p:sp>
            <p:nvSpPr>
              <p:cNvPr id="45073" name="Text Box 37"/>
              <p:cNvSpPr txBox="1">
                <a:spLocks noChangeArrowheads="1"/>
              </p:cNvSpPr>
              <p:nvPr/>
            </p:nvSpPr>
            <p:spPr bwMode="auto">
              <a:xfrm>
                <a:off x="1819" y="2485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2</a:t>
                </a:r>
              </a:p>
            </p:txBody>
          </p:sp>
          <p:sp>
            <p:nvSpPr>
              <p:cNvPr id="45074" name="Text Box 38"/>
              <p:cNvSpPr txBox="1">
                <a:spLocks noChangeArrowheads="1"/>
              </p:cNvSpPr>
              <p:nvPr/>
            </p:nvSpPr>
            <p:spPr bwMode="auto">
              <a:xfrm>
                <a:off x="1819" y="2160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4</a:t>
                </a:r>
              </a:p>
            </p:txBody>
          </p:sp>
          <p:sp>
            <p:nvSpPr>
              <p:cNvPr id="45075" name="Text Box 39"/>
              <p:cNvSpPr txBox="1">
                <a:spLocks noChangeArrowheads="1"/>
              </p:cNvSpPr>
              <p:nvPr/>
            </p:nvSpPr>
            <p:spPr bwMode="auto">
              <a:xfrm>
                <a:off x="1819" y="1812"/>
                <a:ext cx="75" cy="1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>
                <a:spAutoFit/>
              </a:bodyPr>
              <a:lstStyle/>
              <a:p>
                <a:r>
                  <a:rPr lang="en-US" sz="1200"/>
                  <a:t>6</a:t>
                </a:r>
              </a:p>
            </p:txBody>
          </p:sp>
        </p:grpSp>
      </p:grpSp>
      <p:sp>
        <p:nvSpPr>
          <p:cNvPr id="65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Simulated bond strength development</a:t>
            </a:r>
            <a:br>
              <a:rPr lang="en-US" smtClean="0"/>
            </a:br>
            <a:r>
              <a:rPr lang="en-US" sz="2000" b="0" smtClean="0"/>
              <a:t>(showing thermal damage effects at surfaces)</a:t>
            </a:r>
          </a:p>
        </p:txBody>
      </p:sp>
      <p:sp>
        <p:nvSpPr>
          <p:cNvPr id="45070" name="Rectangle 10"/>
          <p:cNvSpPr>
            <a:spLocks noChangeArrowheads="1"/>
          </p:cNvSpPr>
          <p:nvPr/>
        </p:nvSpPr>
        <p:spPr bwMode="auto">
          <a:xfrm>
            <a:off x="0" y="2257426"/>
            <a:ext cx="1547813" cy="71438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DDDDD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62" name="Group 17"/>
          <p:cNvGrpSpPr>
            <a:grpSpLocks/>
          </p:cNvGrpSpPr>
          <p:nvPr/>
        </p:nvGrpSpPr>
        <p:grpSpPr bwMode="auto">
          <a:xfrm>
            <a:off x="1440657" y="1367564"/>
            <a:ext cx="6400800" cy="4860925"/>
            <a:chOff x="254" y="1185"/>
            <a:chExt cx="4032" cy="3062"/>
          </a:xfrm>
        </p:grpSpPr>
        <p:sp>
          <p:nvSpPr>
            <p:cNvPr id="659468" name="Rectangle 12"/>
            <p:cNvSpPr>
              <a:spLocks noChangeArrowheads="1"/>
            </p:cNvSpPr>
            <p:nvPr/>
          </p:nvSpPr>
          <p:spPr bwMode="auto">
            <a:xfrm>
              <a:off x="295" y="1344"/>
              <a:ext cx="3628" cy="26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5064" name="Group 15"/>
            <p:cNvGrpSpPr>
              <a:grpSpLocks/>
            </p:cNvGrpSpPr>
            <p:nvPr/>
          </p:nvGrpSpPr>
          <p:grpSpPr bwMode="auto">
            <a:xfrm>
              <a:off x="254" y="1367"/>
              <a:ext cx="4032" cy="2880"/>
              <a:chOff x="864" y="721"/>
              <a:chExt cx="4032" cy="2880"/>
            </a:xfrm>
          </p:grpSpPr>
          <p:pic>
            <p:nvPicPr>
              <p:cNvPr id="45066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64" y="721"/>
                <a:ext cx="4032" cy="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67" name="Text Box 13"/>
              <p:cNvSpPr txBox="1">
                <a:spLocks noChangeArrowheads="1"/>
              </p:cNvSpPr>
              <p:nvPr/>
            </p:nvSpPr>
            <p:spPr bwMode="auto">
              <a:xfrm>
                <a:off x="2087" y="3113"/>
                <a:ext cx="179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Distance from press entry [m]</a:t>
                </a:r>
              </a:p>
            </p:txBody>
          </p:sp>
          <p:sp>
            <p:nvSpPr>
              <p:cNvPr id="45068" name="Text Box 14"/>
              <p:cNvSpPr txBox="1">
                <a:spLocks noChangeArrowheads="1"/>
              </p:cNvSpPr>
              <p:nvPr/>
            </p:nvSpPr>
            <p:spPr bwMode="auto">
              <a:xfrm rot="-5400000">
                <a:off x="233" y="1949"/>
                <a:ext cx="16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Cross-sectional position [%]</a:t>
                </a:r>
              </a:p>
            </p:txBody>
          </p:sp>
        </p:grpSp>
        <p:sp>
          <p:nvSpPr>
            <p:cNvPr id="659472" name="Text Box 16"/>
            <p:cNvSpPr txBox="1">
              <a:spLocks noChangeArrowheads="1"/>
            </p:cNvSpPr>
            <p:nvPr/>
          </p:nvSpPr>
          <p:spPr bwMode="auto">
            <a:xfrm>
              <a:off x="385" y="1185"/>
              <a:ext cx="1796" cy="38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/>
                <a:t>Bond strength reduction</a:t>
              </a:r>
            </a:p>
            <a:p>
              <a:pPr>
                <a:defRPr/>
              </a:pPr>
              <a:r>
                <a:rPr lang="en-US" sz="1600"/>
                <a:t>due to thermal damage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682965" y="304957"/>
            <a:ext cx="61849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Rapid cooling of partially cured bonds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o explore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as a function of cure level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45154" y="3425125"/>
            <a:ext cx="4609910" cy="17306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557220" y="3177153"/>
            <a:ext cx="3086558" cy="16545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945153" y="3342603"/>
            <a:ext cx="1698625" cy="8413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 flipV="1">
            <a:off x="4051515" y="3933153"/>
            <a:ext cx="1447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 flipV="1">
            <a:off x="5499315" y="4009353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flipV="1">
            <a:off x="4203915" y="3674390"/>
            <a:ext cx="1219200" cy="182563"/>
            <a:chOff x="2544" y="1776"/>
            <a:chExt cx="768" cy="115"/>
          </a:xfrm>
        </p:grpSpPr>
        <p:sp>
          <p:nvSpPr>
            <p:cNvPr id="74779" name="Line 9"/>
            <p:cNvSpPr>
              <a:spLocks noChangeShapeType="1"/>
            </p:cNvSpPr>
            <p:nvPr/>
          </p:nvSpPr>
          <p:spPr bwMode="auto">
            <a:xfrm>
              <a:off x="2736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0" name="Line 10"/>
            <p:cNvSpPr>
              <a:spLocks noChangeShapeType="1"/>
            </p:cNvSpPr>
            <p:nvPr/>
          </p:nvSpPr>
          <p:spPr bwMode="auto">
            <a:xfrm>
              <a:off x="2832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1" name="Line 11"/>
            <p:cNvSpPr>
              <a:spLocks noChangeShapeType="1"/>
            </p:cNvSpPr>
            <p:nvPr/>
          </p:nvSpPr>
          <p:spPr bwMode="auto">
            <a:xfrm>
              <a:off x="2928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Line 12"/>
            <p:cNvSpPr>
              <a:spLocks noChangeShapeType="1"/>
            </p:cNvSpPr>
            <p:nvPr/>
          </p:nvSpPr>
          <p:spPr bwMode="auto">
            <a:xfrm>
              <a:off x="3024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Line 13"/>
            <p:cNvSpPr>
              <a:spLocks noChangeShapeType="1"/>
            </p:cNvSpPr>
            <p:nvPr/>
          </p:nvSpPr>
          <p:spPr bwMode="auto">
            <a:xfrm>
              <a:off x="3120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Line 14"/>
            <p:cNvSpPr>
              <a:spLocks noChangeShapeType="1"/>
            </p:cNvSpPr>
            <p:nvPr/>
          </p:nvSpPr>
          <p:spPr bwMode="auto">
            <a:xfrm>
              <a:off x="3216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Line 15"/>
            <p:cNvSpPr>
              <a:spLocks noChangeShapeType="1"/>
            </p:cNvSpPr>
            <p:nvPr/>
          </p:nvSpPr>
          <p:spPr bwMode="auto">
            <a:xfrm>
              <a:off x="3312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Line 16"/>
            <p:cNvSpPr>
              <a:spLocks noChangeShapeType="1"/>
            </p:cNvSpPr>
            <p:nvPr/>
          </p:nvSpPr>
          <p:spPr bwMode="auto">
            <a:xfrm>
              <a:off x="2544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Line 17"/>
            <p:cNvSpPr>
              <a:spLocks noChangeShapeType="1"/>
            </p:cNvSpPr>
            <p:nvPr/>
          </p:nvSpPr>
          <p:spPr bwMode="auto">
            <a:xfrm>
              <a:off x="2640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61" name="Rectangle 18"/>
          <p:cNvSpPr>
            <a:spLocks noChangeArrowheads="1"/>
          </p:cNvSpPr>
          <p:nvPr/>
        </p:nvSpPr>
        <p:spPr bwMode="auto">
          <a:xfrm>
            <a:off x="4051515" y="2683790"/>
            <a:ext cx="1447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9"/>
          <p:cNvSpPr>
            <a:spLocks noChangeArrowheads="1"/>
          </p:cNvSpPr>
          <p:nvPr/>
        </p:nvSpPr>
        <p:spPr bwMode="auto">
          <a:xfrm>
            <a:off x="5499315" y="2759990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203915" y="2988590"/>
            <a:ext cx="1219200" cy="182563"/>
            <a:chOff x="2544" y="1776"/>
            <a:chExt cx="768" cy="115"/>
          </a:xfrm>
        </p:grpSpPr>
        <p:sp>
          <p:nvSpPr>
            <p:cNvPr id="74770" name="Line 21"/>
            <p:cNvSpPr>
              <a:spLocks noChangeShapeType="1"/>
            </p:cNvSpPr>
            <p:nvPr/>
          </p:nvSpPr>
          <p:spPr bwMode="auto">
            <a:xfrm>
              <a:off x="2736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22"/>
            <p:cNvSpPr>
              <a:spLocks noChangeShapeType="1"/>
            </p:cNvSpPr>
            <p:nvPr/>
          </p:nvSpPr>
          <p:spPr bwMode="auto">
            <a:xfrm>
              <a:off x="2832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Line 23"/>
            <p:cNvSpPr>
              <a:spLocks noChangeShapeType="1"/>
            </p:cNvSpPr>
            <p:nvPr/>
          </p:nvSpPr>
          <p:spPr bwMode="auto">
            <a:xfrm>
              <a:off x="2928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3" name="Line 24"/>
            <p:cNvSpPr>
              <a:spLocks noChangeShapeType="1"/>
            </p:cNvSpPr>
            <p:nvPr/>
          </p:nvSpPr>
          <p:spPr bwMode="auto">
            <a:xfrm>
              <a:off x="3024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4" name="Line 25"/>
            <p:cNvSpPr>
              <a:spLocks noChangeShapeType="1"/>
            </p:cNvSpPr>
            <p:nvPr/>
          </p:nvSpPr>
          <p:spPr bwMode="auto">
            <a:xfrm>
              <a:off x="3120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5" name="Line 26"/>
            <p:cNvSpPr>
              <a:spLocks noChangeShapeType="1"/>
            </p:cNvSpPr>
            <p:nvPr/>
          </p:nvSpPr>
          <p:spPr bwMode="auto">
            <a:xfrm>
              <a:off x="3216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6" name="Line 27"/>
            <p:cNvSpPr>
              <a:spLocks noChangeShapeType="1"/>
            </p:cNvSpPr>
            <p:nvPr/>
          </p:nvSpPr>
          <p:spPr bwMode="auto">
            <a:xfrm>
              <a:off x="3312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7" name="Line 28"/>
            <p:cNvSpPr>
              <a:spLocks noChangeShapeType="1"/>
            </p:cNvSpPr>
            <p:nvPr/>
          </p:nvSpPr>
          <p:spPr bwMode="auto">
            <a:xfrm>
              <a:off x="2544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8" name="Line 29"/>
            <p:cNvSpPr>
              <a:spLocks noChangeShapeType="1"/>
            </p:cNvSpPr>
            <p:nvPr/>
          </p:nvSpPr>
          <p:spPr bwMode="auto">
            <a:xfrm>
              <a:off x="2640" y="1776"/>
              <a:ext cx="0" cy="1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64" name="Text Box 30"/>
          <p:cNvSpPr txBox="1">
            <a:spLocks noChangeArrowheads="1"/>
          </p:cNvSpPr>
          <p:nvPr/>
        </p:nvSpPr>
        <p:spPr bwMode="auto">
          <a:xfrm>
            <a:off x="6947115" y="382679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 New Roman" pitchFamily="18" charset="0"/>
              </a:rPr>
              <a:t>Cooling gas supply</a:t>
            </a: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4765" name="Text Box 31"/>
          <p:cNvSpPr txBox="1">
            <a:spLocks noChangeArrowheads="1"/>
          </p:cNvSpPr>
          <p:nvPr/>
        </p:nvSpPr>
        <p:spPr bwMode="auto">
          <a:xfrm>
            <a:off x="6947115" y="253139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 New Roman" pitchFamily="18" charset="0"/>
              </a:rPr>
              <a:t>Cooling gas supply</a:t>
            </a: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4766" name="Rectangle 32"/>
          <p:cNvSpPr>
            <a:spLocks noChangeArrowheads="1"/>
          </p:cNvSpPr>
          <p:nvPr/>
        </p:nvSpPr>
        <p:spPr bwMode="auto">
          <a:xfrm>
            <a:off x="4051515" y="2191665"/>
            <a:ext cx="1447800" cy="339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Rectangle 33"/>
          <p:cNvSpPr>
            <a:spLocks noChangeArrowheads="1"/>
          </p:cNvSpPr>
          <p:nvPr/>
        </p:nvSpPr>
        <p:spPr bwMode="auto">
          <a:xfrm>
            <a:off x="4051515" y="4283990"/>
            <a:ext cx="1447800" cy="306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8" name="Text Box 34"/>
          <p:cNvSpPr txBox="1">
            <a:spLocks noChangeArrowheads="1"/>
          </p:cNvSpPr>
          <p:nvPr/>
        </p:nvSpPr>
        <p:spPr bwMode="auto">
          <a:xfrm>
            <a:off x="1481353" y="1821778"/>
            <a:ext cx="2027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 New Roman" pitchFamily="18" charset="0"/>
              </a:rPr>
              <a:t>PTFE cooling blocks</a:t>
            </a:r>
          </a:p>
        </p:txBody>
      </p:sp>
      <p:sp>
        <p:nvSpPr>
          <p:cNvPr id="74769" name="Line 35"/>
          <p:cNvSpPr>
            <a:spLocks noChangeShapeType="1"/>
          </p:cNvSpPr>
          <p:nvPr/>
        </p:nvSpPr>
        <p:spPr bwMode="auto">
          <a:xfrm>
            <a:off x="2573553" y="2191665"/>
            <a:ext cx="1477962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cool head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sz="2000" b="0" dirty="0" smtClean="0"/>
          </a:p>
        </p:txBody>
      </p:sp>
      <p:pic>
        <p:nvPicPr>
          <p:cNvPr id="6148" name="Picture 8" descr="DSCN07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>
          <a:xfrm>
            <a:off x="3042203" y="1325367"/>
            <a:ext cx="3921720" cy="2941834"/>
          </a:xfrm>
          <a:noFill/>
        </p:spPr>
      </p:pic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0" y="1917700"/>
            <a:ext cx="1547813" cy="400050"/>
            <a:chOff x="0" y="1084"/>
            <a:chExt cx="975" cy="252"/>
          </a:xfrm>
        </p:grpSpPr>
        <p:sp>
          <p:nvSpPr>
            <p:cNvPr id="6153" name="Text Box 11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6154" name="Rectangle 12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763713" y="1228278"/>
            <a:ext cx="6934200" cy="5105400"/>
            <a:chOff x="1056" y="720"/>
            <a:chExt cx="3888" cy="2592"/>
          </a:xfrm>
        </p:grpSpPr>
        <p:pic>
          <p:nvPicPr>
            <p:cNvPr id="266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6" y="720"/>
              <a:ext cx="3888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Line 4"/>
            <p:cNvSpPr>
              <a:spLocks noChangeShapeType="1"/>
            </p:cNvSpPr>
            <p:nvPr/>
          </p:nvSpPr>
          <p:spPr bwMode="auto">
            <a:xfrm flipH="1" flipV="1">
              <a:off x="2106" y="1254"/>
              <a:ext cx="23" cy="70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5"/>
            <p:cNvSpPr>
              <a:spLocks noChangeShapeType="1"/>
            </p:cNvSpPr>
            <p:nvPr/>
          </p:nvSpPr>
          <p:spPr bwMode="auto">
            <a:xfrm flipH="1" flipV="1">
              <a:off x="1872" y="1362"/>
              <a:ext cx="35" cy="70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Text Box 6"/>
            <p:cNvSpPr txBox="1">
              <a:spLocks noChangeArrowheads="1"/>
            </p:cNvSpPr>
            <p:nvPr/>
          </p:nvSpPr>
          <p:spPr bwMode="auto">
            <a:xfrm rot="1642261">
              <a:off x="1284" y="2605"/>
              <a:ext cx="178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Cross-sectional position [mm]</a:t>
              </a:r>
            </a:p>
          </p:txBody>
        </p:sp>
        <p:sp>
          <p:nvSpPr>
            <p:cNvPr id="26642" name="Text Box 7"/>
            <p:cNvSpPr txBox="1">
              <a:spLocks noChangeArrowheads="1"/>
            </p:cNvSpPr>
            <p:nvPr/>
          </p:nvSpPr>
          <p:spPr bwMode="auto">
            <a:xfrm rot="-1985954">
              <a:off x="3622" y="2517"/>
              <a:ext cx="95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Distance from</a:t>
              </a:r>
            </a:p>
            <a:p>
              <a:pPr algn="ctr"/>
              <a:r>
                <a:rPr lang="en-US"/>
                <a:t>press entry [m]</a:t>
              </a:r>
            </a:p>
          </p:txBody>
        </p:sp>
        <p:sp>
          <p:nvSpPr>
            <p:cNvPr id="26643" name="Text Box 8"/>
            <p:cNvSpPr txBox="1">
              <a:spLocks noChangeArrowheads="1"/>
            </p:cNvSpPr>
            <p:nvPr/>
          </p:nvSpPr>
          <p:spPr bwMode="auto">
            <a:xfrm rot="-5400000">
              <a:off x="762" y="1852"/>
              <a:ext cx="985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Temperature [</a:t>
              </a:r>
              <a:r>
                <a:rPr lang="en-US">
                  <a:cs typeface="Arial" charset="0"/>
                </a:rPr>
                <a:t>°C</a:t>
              </a:r>
              <a:r>
                <a:rPr lang="en-US"/>
                <a:t>]</a:t>
              </a:r>
            </a:p>
          </p:txBody>
        </p:sp>
        <p:sp>
          <p:nvSpPr>
            <p:cNvPr id="26644" name="Text Box 9"/>
            <p:cNvSpPr txBox="1">
              <a:spLocks noChangeArrowheads="1"/>
            </p:cNvSpPr>
            <p:nvPr/>
          </p:nvSpPr>
          <p:spPr bwMode="auto">
            <a:xfrm rot="1443315">
              <a:off x="2275" y="2102"/>
              <a:ext cx="107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i="1"/>
                <a:t>Second densification step</a:t>
              </a:r>
            </a:p>
          </p:txBody>
        </p:sp>
        <p:sp>
          <p:nvSpPr>
            <p:cNvPr id="26645" name="Text Box 10"/>
            <p:cNvSpPr txBox="1">
              <a:spLocks noChangeArrowheads="1"/>
            </p:cNvSpPr>
            <p:nvPr/>
          </p:nvSpPr>
          <p:spPr bwMode="auto">
            <a:xfrm rot="1438851">
              <a:off x="2364" y="2264"/>
              <a:ext cx="55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i="1"/>
                <a:t>Press outlet</a:t>
              </a:r>
            </a:p>
          </p:txBody>
        </p:sp>
        <p:sp>
          <p:nvSpPr>
            <p:cNvPr id="26646" name="Line 11"/>
            <p:cNvSpPr>
              <a:spLocks noChangeShapeType="1"/>
            </p:cNvSpPr>
            <p:nvPr/>
          </p:nvSpPr>
          <p:spPr bwMode="auto">
            <a:xfrm flipH="1" flipV="1">
              <a:off x="1902" y="2070"/>
              <a:ext cx="1536" cy="72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12"/>
            <p:cNvSpPr>
              <a:spLocks noChangeShapeType="1"/>
            </p:cNvSpPr>
            <p:nvPr/>
          </p:nvSpPr>
          <p:spPr bwMode="auto">
            <a:xfrm flipH="1" flipV="1">
              <a:off x="2118" y="1956"/>
              <a:ext cx="1530" cy="68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7" name="Group 13"/>
          <p:cNvGrpSpPr>
            <a:grpSpLocks/>
          </p:cNvGrpSpPr>
          <p:nvPr/>
        </p:nvGrpSpPr>
        <p:grpSpPr bwMode="auto">
          <a:xfrm>
            <a:off x="3352800" y="0"/>
            <a:ext cx="5791200" cy="533400"/>
            <a:chOff x="2112" y="0"/>
            <a:chExt cx="3648" cy="336"/>
          </a:xfrm>
        </p:grpSpPr>
        <p:sp>
          <p:nvSpPr>
            <p:cNvPr id="26633" name="Text Box 14"/>
            <p:cNvSpPr txBox="1">
              <a:spLocks noChangeArrowheads="1"/>
            </p:cNvSpPr>
            <p:nvPr/>
          </p:nvSpPr>
          <p:spPr bwMode="auto">
            <a:xfrm>
              <a:off x="2112" y="0"/>
              <a:ext cx="3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Simulation Results</a:t>
              </a:r>
            </a:p>
          </p:txBody>
        </p:sp>
        <p:sp>
          <p:nvSpPr>
            <p:cNvPr id="26634" name="Rectangle 15"/>
            <p:cNvSpPr>
              <a:spLocks noChangeArrowheads="1"/>
            </p:cNvSpPr>
            <p:nvPr/>
          </p:nvSpPr>
          <p:spPr bwMode="auto">
            <a:xfrm>
              <a:off x="3120" y="192"/>
              <a:ext cx="2640" cy="14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35" name="Group 16"/>
            <p:cNvGrpSpPr>
              <a:grpSpLocks/>
            </p:cNvGrpSpPr>
            <p:nvPr/>
          </p:nvGrpSpPr>
          <p:grpSpPr bwMode="auto">
            <a:xfrm>
              <a:off x="2256" y="192"/>
              <a:ext cx="1728" cy="144"/>
              <a:chOff x="480" y="192"/>
              <a:chExt cx="2640" cy="144"/>
            </a:xfrm>
          </p:grpSpPr>
          <p:sp>
            <p:nvSpPr>
              <p:cNvPr id="26636" name="Rectangle 17"/>
              <p:cNvSpPr>
                <a:spLocks noChangeArrowheads="1"/>
              </p:cNvSpPr>
              <p:nvPr/>
            </p:nvSpPr>
            <p:spPr bwMode="auto">
              <a:xfrm>
                <a:off x="480" y="263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7" name="Rectangle 18"/>
              <p:cNvSpPr>
                <a:spLocks noChangeArrowheads="1"/>
              </p:cNvSpPr>
              <p:nvPr/>
            </p:nvSpPr>
            <p:spPr bwMode="auto">
              <a:xfrm>
                <a:off x="480" y="192"/>
                <a:ext cx="2640" cy="73"/>
              </a:xfrm>
              <a:prstGeom prst="rect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28" name="Text Box 19"/>
          <p:cNvSpPr txBox="1">
            <a:spLocks noChangeArrowheads="1"/>
          </p:cNvSpPr>
          <p:nvPr/>
        </p:nvSpPr>
        <p:spPr bwMode="auto">
          <a:xfrm>
            <a:off x="2124075" y="1196975"/>
            <a:ext cx="1930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Temperature</a:t>
            </a:r>
          </a:p>
        </p:txBody>
      </p:sp>
      <p:grpSp>
        <p:nvGrpSpPr>
          <p:cNvPr id="26629" name="Group 20"/>
          <p:cNvGrpSpPr>
            <a:grpSpLocks/>
          </p:cNvGrpSpPr>
          <p:nvPr/>
        </p:nvGrpSpPr>
        <p:grpSpPr bwMode="auto">
          <a:xfrm>
            <a:off x="0" y="1917700"/>
            <a:ext cx="1547813" cy="400050"/>
            <a:chOff x="0" y="1084"/>
            <a:chExt cx="975" cy="252"/>
          </a:xfrm>
        </p:grpSpPr>
        <p:sp>
          <p:nvSpPr>
            <p:cNvPr id="26631" name="Text Box 21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6632" name="Rectangle 22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Modelled core bond strength with </a:t>
            </a:r>
            <a:r>
              <a:rPr lang="en-US" dirty="0" err="1" smtClean="0"/>
              <a:t>T</a:t>
            </a:r>
            <a:r>
              <a:rPr lang="en-US" baseline="-10000" dirty="0" err="1" smtClean="0"/>
              <a:t>g</a:t>
            </a:r>
            <a:r>
              <a:rPr lang="en-US" dirty="0" smtClean="0"/>
              <a:t> effects included</a:t>
            </a:r>
            <a:endParaRPr lang="en-US" sz="2000" b="0" dirty="0" smtClean="0"/>
          </a:p>
        </p:txBody>
      </p:sp>
      <p:grpSp>
        <p:nvGrpSpPr>
          <p:cNvPr id="36867" name="Group 83"/>
          <p:cNvGrpSpPr>
            <a:grpSpLocks/>
          </p:cNvGrpSpPr>
          <p:nvPr/>
        </p:nvGrpSpPr>
        <p:grpSpPr bwMode="auto">
          <a:xfrm>
            <a:off x="2122488" y="2141538"/>
            <a:ext cx="6319838" cy="3378200"/>
            <a:chOff x="1337" y="1349"/>
            <a:chExt cx="3981" cy="2128"/>
          </a:xfrm>
        </p:grpSpPr>
        <p:sp>
          <p:nvSpPr>
            <p:cNvPr id="36872" name="Line 5"/>
            <p:cNvSpPr>
              <a:spLocks noChangeShapeType="1"/>
            </p:cNvSpPr>
            <p:nvPr/>
          </p:nvSpPr>
          <p:spPr bwMode="auto">
            <a:xfrm>
              <a:off x="2060" y="1450"/>
              <a:ext cx="0" cy="15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Line 6"/>
            <p:cNvSpPr>
              <a:spLocks noChangeShapeType="1"/>
            </p:cNvSpPr>
            <p:nvPr/>
          </p:nvSpPr>
          <p:spPr bwMode="auto">
            <a:xfrm>
              <a:off x="2060" y="2963"/>
              <a:ext cx="293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9"/>
            <p:cNvSpPr>
              <a:spLocks noChangeShapeType="1"/>
            </p:cNvSpPr>
            <p:nvPr/>
          </p:nvSpPr>
          <p:spPr bwMode="auto">
            <a:xfrm>
              <a:off x="1881" y="1971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0"/>
            <p:cNvSpPr>
              <a:spLocks noChangeShapeType="1"/>
            </p:cNvSpPr>
            <p:nvPr/>
          </p:nvSpPr>
          <p:spPr bwMode="auto">
            <a:xfrm>
              <a:off x="1881" y="2223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>
              <a:off x="1881" y="1461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>
              <a:off x="1881" y="1713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Line 15"/>
            <p:cNvSpPr>
              <a:spLocks noChangeShapeType="1"/>
            </p:cNvSpPr>
            <p:nvPr/>
          </p:nvSpPr>
          <p:spPr bwMode="auto">
            <a:xfrm>
              <a:off x="1881" y="2476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6"/>
            <p:cNvSpPr>
              <a:spLocks noChangeShapeType="1"/>
            </p:cNvSpPr>
            <p:nvPr/>
          </p:nvSpPr>
          <p:spPr bwMode="auto">
            <a:xfrm>
              <a:off x="1881" y="2722"/>
              <a:ext cx="1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Text Box 17"/>
            <p:cNvSpPr txBox="1">
              <a:spLocks noChangeArrowheads="1"/>
            </p:cNvSpPr>
            <p:nvPr/>
          </p:nvSpPr>
          <p:spPr bwMode="auto">
            <a:xfrm>
              <a:off x="1701" y="2852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0</a:t>
              </a:r>
            </a:p>
          </p:txBody>
        </p:sp>
        <p:sp>
          <p:nvSpPr>
            <p:cNvPr id="36881" name="Text Box 18"/>
            <p:cNvSpPr txBox="1">
              <a:spLocks noChangeArrowheads="1"/>
            </p:cNvSpPr>
            <p:nvPr/>
          </p:nvSpPr>
          <p:spPr bwMode="auto">
            <a:xfrm>
              <a:off x="1692" y="2369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2</a:t>
              </a:r>
            </a:p>
          </p:txBody>
        </p:sp>
        <p:sp>
          <p:nvSpPr>
            <p:cNvPr id="36882" name="Text Box 19"/>
            <p:cNvSpPr txBox="1">
              <a:spLocks noChangeArrowheads="1"/>
            </p:cNvSpPr>
            <p:nvPr/>
          </p:nvSpPr>
          <p:spPr bwMode="auto">
            <a:xfrm>
              <a:off x="1692" y="2122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3</a:t>
              </a:r>
            </a:p>
          </p:txBody>
        </p:sp>
        <p:sp>
          <p:nvSpPr>
            <p:cNvPr id="36883" name="Text Box 20"/>
            <p:cNvSpPr txBox="1">
              <a:spLocks noChangeArrowheads="1"/>
            </p:cNvSpPr>
            <p:nvPr/>
          </p:nvSpPr>
          <p:spPr bwMode="auto">
            <a:xfrm>
              <a:off x="1692" y="1861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4</a:t>
              </a:r>
            </a:p>
          </p:txBody>
        </p:sp>
        <p:sp>
          <p:nvSpPr>
            <p:cNvPr id="36884" name="Text Box 21"/>
            <p:cNvSpPr txBox="1">
              <a:spLocks noChangeArrowheads="1"/>
            </p:cNvSpPr>
            <p:nvPr/>
          </p:nvSpPr>
          <p:spPr bwMode="auto">
            <a:xfrm>
              <a:off x="1582" y="1615"/>
              <a:ext cx="2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   </a:t>
              </a:r>
              <a:r>
                <a:rPr lang="en-US"/>
                <a:t>5</a:t>
              </a:r>
            </a:p>
          </p:txBody>
        </p:sp>
        <p:sp>
          <p:nvSpPr>
            <p:cNvPr id="36885" name="Text Box 22"/>
            <p:cNvSpPr txBox="1">
              <a:spLocks noChangeArrowheads="1"/>
            </p:cNvSpPr>
            <p:nvPr/>
          </p:nvSpPr>
          <p:spPr bwMode="auto">
            <a:xfrm>
              <a:off x="1582" y="1349"/>
              <a:ext cx="2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 </a:t>
              </a:r>
              <a:r>
                <a:rPr lang="en-US" sz="1600"/>
                <a:t>  6</a:t>
              </a:r>
            </a:p>
          </p:txBody>
        </p:sp>
        <p:sp>
          <p:nvSpPr>
            <p:cNvPr id="36886" name="Text Box 23"/>
            <p:cNvSpPr txBox="1">
              <a:spLocks noChangeArrowheads="1"/>
            </p:cNvSpPr>
            <p:nvPr/>
          </p:nvSpPr>
          <p:spPr bwMode="auto">
            <a:xfrm>
              <a:off x="1706" y="2614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1</a:t>
              </a:r>
            </a:p>
          </p:txBody>
        </p:sp>
        <p:sp>
          <p:nvSpPr>
            <p:cNvPr id="36887" name="Line 24"/>
            <p:cNvSpPr>
              <a:spLocks noChangeShapeType="1"/>
            </p:cNvSpPr>
            <p:nvPr/>
          </p:nvSpPr>
          <p:spPr bwMode="auto">
            <a:xfrm>
              <a:off x="3306" y="2962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Line 25"/>
            <p:cNvSpPr>
              <a:spLocks noChangeShapeType="1"/>
            </p:cNvSpPr>
            <p:nvPr/>
          </p:nvSpPr>
          <p:spPr bwMode="auto">
            <a:xfrm>
              <a:off x="3844" y="2962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Line 26"/>
            <p:cNvSpPr>
              <a:spLocks noChangeShapeType="1"/>
            </p:cNvSpPr>
            <p:nvPr/>
          </p:nvSpPr>
          <p:spPr bwMode="auto">
            <a:xfrm>
              <a:off x="4374" y="2963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Line 27"/>
            <p:cNvSpPr>
              <a:spLocks noChangeShapeType="1"/>
            </p:cNvSpPr>
            <p:nvPr/>
          </p:nvSpPr>
          <p:spPr bwMode="auto">
            <a:xfrm>
              <a:off x="4903" y="2963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Line 28"/>
            <p:cNvSpPr>
              <a:spLocks noChangeShapeType="1"/>
            </p:cNvSpPr>
            <p:nvPr/>
          </p:nvSpPr>
          <p:spPr bwMode="auto">
            <a:xfrm>
              <a:off x="2689" y="2963"/>
              <a:ext cx="0" cy="1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Text Box 29"/>
            <p:cNvSpPr txBox="1">
              <a:spLocks noChangeArrowheads="1"/>
            </p:cNvSpPr>
            <p:nvPr/>
          </p:nvSpPr>
          <p:spPr bwMode="auto">
            <a:xfrm>
              <a:off x="2673" y="2992"/>
              <a:ext cx="3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36893" name="Text Box 30"/>
            <p:cNvSpPr txBox="1">
              <a:spLocks noChangeArrowheads="1"/>
            </p:cNvSpPr>
            <p:nvPr/>
          </p:nvSpPr>
          <p:spPr bwMode="auto">
            <a:xfrm>
              <a:off x="4888" y="2993"/>
              <a:ext cx="4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/>
                <a:t>50</a:t>
              </a:r>
              <a:endParaRPr lang="en-US" sz="1600" dirty="0"/>
            </a:p>
          </p:txBody>
        </p:sp>
        <p:sp>
          <p:nvSpPr>
            <p:cNvPr id="36894" name="Text Box 31"/>
            <p:cNvSpPr txBox="1">
              <a:spLocks noChangeArrowheads="1"/>
            </p:cNvSpPr>
            <p:nvPr/>
          </p:nvSpPr>
          <p:spPr bwMode="auto">
            <a:xfrm>
              <a:off x="3279" y="2997"/>
              <a:ext cx="4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/>
                <a:t>20</a:t>
              </a:r>
              <a:endParaRPr lang="en-US" sz="1600" dirty="0"/>
            </a:p>
          </p:txBody>
        </p:sp>
        <p:sp>
          <p:nvSpPr>
            <p:cNvPr id="36895" name="Text Box 32"/>
            <p:cNvSpPr txBox="1">
              <a:spLocks noChangeArrowheads="1"/>
            </p:cNvSpPr>
            <p:nvPr/>
          </p:nvSpPr>
          <p:spPr bwMode="auto">
            <a:xfrm>
              <a:off x="4338" y="2992"/>
              <a:ext cx="43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/>
                <a:t>40</a:t>
              </a:r>
              <a:endParaRPr lang="en-US" sz="1600" dirty="0"/>
            </a:p>
          </p:txBody>
        </p:sp>
        <p:sp>
          <p:nvSpPr>
            <p:cNvPr id="36896" name="Text Box 33"/>
            <p:cNvSpPr txBox="1">
              <a:spLocks noChangeArrowheads="1"/>
            </p:cNvSpPr>
            <p:nvPr/>
          </p:nvSpPr>
          <p:spPr bwMode="auto">
            <a:xfrm>
              <a:off x="3825" y="2992"/>
              <a:ext cx="4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/>
                <a:t>30</a:t>
              </a:r>
              <a:endParaRPr lang="en-US" sz="1600" dirty="0"/>
            </a:p>
          </p:txBody>
        </p:sp>
        <p:sp>
          <p:nvSpPr>
            <p:cNvPr id="36897" name="Text Box 34"/>
            <p:cNvSpPr txBox="1">
              <a:spLocks noChangeArrowheads="1"/>
            </p:cNvSpPr>
            <p:nvPr/>
          </p:nvSpPr>
          <p:spPr bwMode="auto">
            <a:xfrm>
              <a:off x="2381" y="3225"/>
              <a:ext cx="26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000066"/>
                  </a:solidFill>
                </a:rPr>
                <a:t>Distance from press entry (m)</a:t>
              </a:r>
              <a:endParaRPr lang="en-US" sz="2000" b="1" dirty="0"/>
            </a:p>
          </p:txBody>
        </p:sp>
        <p:sp>
          <p:nvSpPr>
            <p:cNvPr id="36898" name="Text Box 35"/>
            <p:cNvSpPr txBox="1">
              <a:spLocks noChangeArrowheads="1"/>
            </p:cNvSpPr>
            <p:nvPr/>
          </p:nvSpPr>
          <p:spPr bwMode="auto">
            <a:xfrm rot="10800000">
              <a:off x="1337" y="1356"/>
              <a:ext cx="310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000066"/>
                  </a:solidFill>
                </a:rPr>
                <a:t>Bond strength </a:t>
              </a:r>
              <a:r>
                <a:rPr lang="en-US" sz="2000" b="1" dirty="0">
                  <a:solidFill>
                    <a:srgbClr val="000066"/>
                  </a:solidFill>
                </a:rPr>
                <a:t>(</a:t>
              </a:r>
              <a:r>
                <a:rPr lang="en-US" sz="2000" b="1" dirty="0" err="1">
                  <a:solidFill>
                    <a:srgbClr val="000066"/>
                  </a:solidFill>
                </a:rPr>
                <a:t>MPa</a:t>
              </a:r>
              <a:r>
                <a:rPr lang="en-US" sz="2000" b="1" dirty="0">
                  <a:solidFill>
                    <a:srgbClr val="000066"/>
                  </a:solidFill>
                </a:rPr>
                <a:t>)</a:t>
              </a:r>
            </a:p>
          </p:txBody>
        </p:sp>
        <p:sp>
          <p:nvSpPr>
            <p:cNvPr id="36905" name="Line 64"/>
            <p:cNvSpPr>
              <a:spLocks noChangeShapeType="1"/>
            </p:cNvSpPr>
            <p:nvPr/>
          </p:nvSpPr>
          <p:spPr bwMode="auto">
            <a:xfrm>
              <a:off x="2060" y="293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6" name="Text Box 65"/>
            <p:cNvSpPr txBox="1">
              <a:spLocks noChangeArrowheads="1"/>
            </p:cNvSpPr>
            <p:nvPr/>
          </p:nvSpPr>
          <p:spPr bwMode="auto">
            <a:xfrm>
              <a:off x="2108" y="2986"/>
              <a:ext cx="1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0</a:t>
              </a:r>
            </a:p>
          </p:txBody>
        </p:sp>
        <p:sp>
          <p:nvSpPr>
            <p:cNvPr id="36907" name="Line 82"/>
            <p:cNvSpPr>
              <a:spLocks noChangeShapeType="1"/>
            </p:cNvSpPr>
            <p:nvPr/>
          </p:nvSpPr>
          <p:spPr bwMode="auto">
            <a:xfrm>
              <a:off x="1888" y="2958"/>
              <a:ext cx="19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68" name="Group 88"/>
          <p:cNvGrpSpPr>
            <a:grpSpLocks/>
          </p:cNvGrpSpPr>
          <p:nvPr/>
        </p:nvGrpSpPr>
        <p:grpSpPr bwMode="auto">
          <a:xfrm>
            <a:off x="0" y="1701800"/>
            <a:ext cx="1547813" cy="339725"/>
            <a:chOff x="0" y="1084"/>
            <a:chExt cx="975" cy="214"/>
          </a:xfrm>
        </p:grpSpPr>
        <p:sp>
          <p:nvSpPr>
            <p:cNvPr id="36870" name="Text Box 89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36871" name="Rectangle 90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8098" y="912545"/>
            <a:ext cx="179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 exit: adiabatic cooling with </a:t>
            </a:r>
            <a:r>
              <a:rPr lang="en-US" dirty="0" err="1" smtClean="0"/>
              <a:t>vapour</a:t>
            </a:r>
            <a:r>
              <a:rPr lang="en-US" dirty="0" smtClean="0"/>
              <a:t> venting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46688" y="1756881"/>
            <a:ext cx="10274" cy="7282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94625" y="2478088"/>
            <a:ext cx="10274" cy="45243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17222" y="2486034"/>
            <a:ext cx="729466" cy="1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25883" y="2896555"/>
            <a:ext cx="758031" cy="4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53128" y="2500228"/>
            <a:ext cx="88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BS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3277456" y="2342508"/>
            <a:ext cx="3318553" cy="2363056"/>
          </a:xfrm>
          <a:custGeom>
            <a:avLst/>
            <a:gdLst>
              <a:gd name="connsiteX0" fmla="*/ 0 w 3318553"/>
              <a:gd name="connsiteY0" fmla="*/ 2363056 h 2363056"/>
              <a:gd name="connsiteX1" fmla="*/ 205483 w 3318553"/>
              <a:gd name="connsiteY1" fmla="*/ 2352782 h 2363056"/>
              <a:gd name="connsiteX2" fmla="*/ 513708 w 3318553"/>
              <a:gd name="connsiteY2" fmla="*/ 2332234 h 2363056"/>
              <a:gd name="connsiteX3" fmla="*/ 986319 w 3318553"/>
              <a:gd name="connsiteY3" fmla="*/ 2085654 h 2363056"/>
              <a:gd name="connsiteX4" fmla="*/ 1500027 w 3318553"/>
              <a:gd name="connsiteY4" fmla="*/ 1746607 h 2363056"/>
              <a:gd name="connsiteX5" fmla="*/ 2137025 w 3318553"/>
              <a:gd name="connsiteY5" fmla="*/ 1253447 h 2363056"/>
              <a:gd name="connsiteX6" fmla="*/ 2835668 w 3318553"/>
              <a:gd name="connsiteY6" fmla="*/ 647272 h 2363056"/>
              <a:gd name="connsiteX7" fmla="*/ 2938409 w 3318553"/>
              <a:gd name="connsiteY7" fmla="*/ 554804 h 2363056"/>
              <a:gd name="connsiteX8" fmla="*/ 2948683 w 3318553"/>
              <a:gd name="connsiteY8" fmla="*/ 554804 h 2363056"/>
              <a:gd name="connsiteX9" fmla="*/ 2948683 w 3318553"/>
              <a:gd name="connsiteY9" fmla="*/ 554804 h 2363056"/>
              <a:gd name="connsiteX10" fmla="*/ 2948683 w 3318553"/>
              <a:gd name="connsiteY10" fmla="*/ 472611 h 2363056"/>
              <a:gd name="connsiteX11" fmla="*/ 2948683 w 3318553"/>
              <a:gd name="connsiteY11" fmla="*/ 308225 h 2363056"/>
              <a:gd name="connsiteX12" fmla="*/ 2948683 w 3318553"/>
              <a:gd name="connsiteY12" fmla="*/ 133564 h 2363056"/>
              <a:gd name="connsiteX13" fmla="*/ 2948683 w 3318553"/>
              <a:gd name="connsiteY13" fmla="*/ 133564 h 2363056"/>
              <a:gd name="connsiteX14" fmla="*/ 2948683 w 3318553"/>
              <a:gd name="connsiteY14" fmla="*/ 133564 h 2363056"/>
              <a:gd name="connsiteX15" fmla="*/ 2989780 w 3318553"/>
              <a:gd name="connsiteY15" fmla="*/ 113016 h 2363056"/>
              <a:gd name="connsiteX16" fmla="*/ 3318553 w 3318553"/>
              <a:gd name="connsiteY16" fmla="*/ 0 h 2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18553" h="2363056">
                <a:moveTo>
                  <a:pt x="0" y="2363056"/>
                </a:moveTo>
                <a:lnTo>
                  <a:pt x="205483" y="2352782"/>
                </a:lnTo>
                <a:cubicBezTo>
                  <a:pt x="291101" y="2347645"/>
                  <a:pt x="383569" y="2376755"/>
                  <a:pt x="513708" y="2332234"/>
                </a:cubicBezTo>
                <a:cubicBezTo>
                  <a:pt x="643847" y="2287713"/>
                  <a:pt x="821933" y="2183258"/>
                  <a:pt x="986319" y="2085654"/>
                </a:cubicBezTo>
                <a:cubicBezTo>
                  <a:pt x="1150705" y="1988050"/>
                  <a:pt x="1308243" y="1885308"/>
                  <a:pt x="1500027" y="1746607"/>
                </a:cubicBezTo>
                <a:cubicBezTo>
                  <a:pt x="1691811" y="1607906"/>
                  <a:pt x="1914418" y="1436669"/>
                  <a:pt x="2137025" y="1253447"/>
                </a:cubicBezTo>
                <a:cubicBezTo>
                  <a:pt x="2359632" y="1070224"/>
                  <a:pt x="2702104" y="763712"/>
                  <a:pt x="2835668" y="647272"/>
                </a:cubicBezTo>
                <a:cubicBezTo>
                  <a:pt x="2969232" y="530832"/>
                  <a:pt x="2919573" y="570215"/>
                  <a:pt x="2938409" y="554804"/>
                </a:cubicBezTo>
                <a:cubicBezTo>
                  <a:pt x="2957245" y="539393"/>
                  <a:pt x="2948683" y="554804"/>
                  <a:pt x="2948683" y="554804"/>
                </a:cubicBezTo>
                <a:lnTo>
                  <a:pt x="2948683" y="554804"/>
                </a:lnTo>
                <a:lnTo>
                  <a:pt x="2948683" y="472611"/>
                </a:lnTo>
                <a:lnTo>
                  <a:pt x="2948683" y="308225"/>
                </a:lnTo>
                <a:lnTo>
                  <a:pt x="2948683" y="133564"/>
                </a:lnTo>
                <a:lnTo>
                  <a:pt x="2948683" y="133564"/>
                </a:lnTo>
                <a:lnTo>
                  <a:pt x="2948683" y="133564"/>
                </a:lnTo>
                <a:cubicBezTo>
                  <a:pt x="2955532" y="130139"/>
                  <a:pt x="2928135" y="135277"/>
                  <a:pt x="2989780" y="113016"/>
                </a:cubicBezTo>
                <a:cubicBezTo>
                  <a:pt x="3051425" y="90755"/>
                  <a:pt x="3184989" y="45377"/>
                  <a:pt x="331855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5" name="Group 2"/>
          <p:cNvGrpSpPr>
            <a:grpSpLocks/>
          </p:cNvGrpSpPr>
          <p:nvPr/>
        </p:nvGrpSpPr>
        <p:grpSpPr bwMode="auto">
          <a:xfrm>
            <a:off x="5823585" y="2645225"/>
            <a:ext cx="3213101" cy="2012501"/>
            <a:chOff x="1056" y="720"/>
            <a:chExt cx="3888" cy="2592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720"/>
              <a:ext cx="3888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Line 4"/>
            <p:cNvSpPr>
              <a:spLocks noChangeShapeType="1"/>
            </p:cNvSpPr>
            <p:nvPr/>
          </p:nvSpPr>
          <p:spPr bwMode="auto">
            <a:xfrm flipH="1" flipV="1">
              <a:off x="2106" y="1254"/>
              <a:ext cx="23" cy="70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 flipH="1" flipV="1">
              <a:off x="1872" y="1362"/>
              <a:ext cx="35" cy="70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6"/>
            <p:cNvSpPr txBox="1">
              <a:spLocks noChangeArrowheads="1"/>
            </p:cNvSpPr>
            <p:nvPr/>
          </p:nvSpPr>
          <p:spPr bwMode="auto">
            <a:xfrm rot="1642261">
              <a:off x="2079" y="2556"/>
              <a:ext cx="19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 rot="16200000">
              <a:off x="1183" y="1757"/>
              <a:ext cx="142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 rot="1443315">
              <a:off x="2701" y="1994"/>
              <a:ext cx="224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5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5613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t="3333" b="13334"/>
          <a:stretch>
            <a:fillRect/>
          </a:stretch>
        </p:blipFill>
        <p:spPr>
          <a:xfrm>
            <a:off x="1844752" y="1058240"/>
            <a:ext cx="4751258" cy="29695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Moisture and catalysis </a:t>
            </a:r>
            <a:r>
              <a:rPr lang="en-US" dirty="0" smtClean="0">
                <a:solidFill>
                  <a:srgbClr val="FF0000"/>
                </a:solidFill>
              </a:rPr>
              <a:t>effects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16675"/>
            <a:ext cx="1536631" cy="542556"/>
          </a:xfrm>
          <a:prstGeom prst="rect">
            <a:avLst/>
          </a:prstGeom>
        </p:spPr>
      </p:pic>
      <p:pic>
        <p:nvPicPr>
          <p:cNvPr id="6" name="Picture 5" descr="DSCN5626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6019800" y="4305300"/>
            <a:ext cx="31242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Mechanisms during hot pressing</a:t>
            </a:r>
          </a:p>
        </p:txBody>
      </p:sp>
      <p:pic>
        <p:nvPicPr>
          <p:cNvPr id="19459" name="Picture 4" descr="humph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200" y="765175"/>
            <a:ext cx="509587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0" name="Group 140"/>
          <p:cNvGrpSpPr>
            <a:grpSpLocks/>
          </p:cNvGrpSpPr>
          <p:nvPr/>
        </p:nvGrpSpPr>
        <p:grpSpPr bwMode="auto">
          <a:xfrm>
            <a:off x="7056438" y="488950"/>
            <a:ext cx="2124075" cy="2124075"/>
            <a:chOff x="4445" y="308"/>
            <a:chExt cx="1338" cy="1338"/>
          </a:xfrm>
        </p:grpSpPr>
        <p:sp>
          <p:nvSpPr>
            <p:cNvPr id="19470" name="Rectangle 6"/>
            <p:cNvSpPr>
              <a:spLocks noChangeArrowheads="1"/>
            </p:cNvSpPr>
            <p:nvPr/>
          </p:nvSpPr>
          <p:spPr bwMode="auto">
            <a:xfrm>
              <a:off x="4558" y="11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9471" name="Rectangle 7"/>
            <p:cNvSpPr>
              <a:spLocks noChangeArrowheads="1"/>
            </p:cNvSpPr>
            <p:nvPr/>
          </p:nvSpPr>
          <p:spPr bwMode="auto">
            <a:xfrm>
              <a:off x="4558" y="5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19472" name="Picture 8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6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73" name="Group 9"/>
            <p:cNvGrpSpPr>
              <a:grpSpLocks/>
            </p:cNvGrpSpPr>
            <p:nvPr/>
          </p:nvGrpSpPr>
          <p:grpSpPr bwMode="auto">
            <a:xfrm>
              <a:off x="4518" y="638"/>
              <a:ext cx="1185" cy="73"/>
              <a:chOff x="4518" y="631"/>
              <a:chExt cx="1185" cy="73"/>
            </a:xfrm>
          </p:grpSpPr>
          <p:sp>
            <p:nvSpPr>
              <p:cNvPr id="19593" name="Rectangle 10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94" name="Rectangle 11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4" name="Group 12"/>
            <p:cNvGrpSpPr>
              <a:grpSpLocks/>
            </p:cNvGrpSpPr>
            <p:nvPr/>
          </p:nvGrpSpPr>
          <p:grpSpPr bwMode="auto">
            <a:xfrm>
              <a:off x="4611" y="648"/>
              <a:ext cx="1106" cy="62"/>
              <a:chOff x="4611" y="641"/>
              <a:chExt cx="1106" cy="62"/>
            </a:xfrm>
          </p:grpSpPr>
          <p:grpSp>
            <p:nvGrpSpPr>
              <p:cNvPr id="19540" name="Group 13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19591" name="Oval 14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92" name="Oval 15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541" name="Group 16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19582" name="Group 17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89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0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83" name="Group 20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8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84" name="Group 23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85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6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42" name="Group 26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19573" name="Group 2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80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1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74" name="Group 3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78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9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75" name="Group 3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76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7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43" name="Group 36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19564" name="Group 3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7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65" name="Group 4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6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66" name="Group 4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6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8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44" name="Group 46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19555" name="Group 4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62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3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56" name="Group 5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60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1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57" name="Group 5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58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45" name="Group 56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19546" name="Group 5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53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4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47" name="Group 6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51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2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48" name="Group 6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49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0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9475" name="Group 66"/>
            <p:cNvGrpSpPr>
              <a:grpSpLocks/>
            </p:cNvGrpSpPr>
            <p:nvPr/>
          </p:nvGrpSpPr>
          <p:grpSpPr bwMode="auto">
            <a:xfrm>
              <a:off x="4813" y="1001"/>
              <a:ext cx="593" cy="149"/>
              <a:chOff x="4813" y="1001"/>
              <a:chExt cx="593" cy="149"/>
            </a:xfrm>
          </p:grpSpPr>
          <p:sp>
            <p:nvSpPr>
              <p:cNvPr id="19538" name="Freeform 67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9" name="Freeform 68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6" name="Group 69"/>
            <p:cNvGrpSpPr>
              <a:grpSpLocks/>
            </p:cNvGrpSpPr>
            <p:nvPr/>
          </p:nvGrpSpPr>
          <p:grpSpPr bwMode="auto">
            <a:xfrm>
              <a:off x="4813" y="706"/>
              <a:ext cx="593" cy="148"/>
              <a:chOff x="4813" y="706"/>
              <a:chExt cx="593" cy="148"/>
            </a:xfrm>
          </p:grpSpPr>
          <p:sp>
            <p:nvSpPr>
              <p:cNvPr id="19536" name="Freeform 70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7" name="Freeform 71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7" name="Group 72"/>
            <p:cNvGrpSpPr>
              <a:grpSpLocks/>
            </p:cNvGrpSpPr>
            <p:nvPr/>
          </p:nvGrpSpPr>
          <p:grpSpPr bwMode="auto">
            <a:xfrm>
              <a:off x="4518" y="1141"/>
              <a:ext cx="1185" cy="73"/>
              <a:chOff x="4518" y="1150"/>
              <a:chExt cx="1185" cy="73"/>
            </a:xfrm>
          </p:grpSpPr>
          <p:sp>
            <p:nvSpPr>
              <p:cNvPr id="19534" name="Rectangle 7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5" name="Rectangle 74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8" name="Group 75"/>
            <p:cNvGrpSpPr>
              <a:grpSpLocks/>
            </p:cNvGrpSpPr>
            <p:nvPr/>
          </p:nvGrpSpPr>
          <p:grpSpPr bwMode="auto">
            <a:xfrm>
              <a:off x="4586" y="1145"/>
              <a:ext cx="1106" cy="62"/>
              <a:chOff x="4611" y="641"/>
              <a:chExt cx="1106" cy="62"/>
            </a:xfrm>
          </p:grpSpPr>
          <p:grpSp>
            <p:nvGrpSpPr>
              <p:cNvPr id="19481" name="Group 7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19532" name="Oval 7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3" name="Oval 7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482" name="Group 7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19523" name="Group 8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30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24" name="Group 8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28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25" name="Group 8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2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483" name="Group 8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19514" name="Group 9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21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2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15" name="Group 9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19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16" name="Group 9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17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1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484" name="Group 9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19505" name="Group 10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12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13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06" name="Group 10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1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1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07" name="Group 10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08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09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485" name="Group 10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19496" name="Group 11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03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04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97" name="Group 11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50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0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98" name="Group 11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49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0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486" name="Group 11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19487" name="Group 12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494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95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88" name="Group 12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49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93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89" name="Group 12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19490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91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9479" name="Freeform 129"/>
            <p:cNvSpPr>
              <a:spLocks/>
            </p:cNvSpPr>
            <p:nvPr/>
          </p:nvSpPr>
          <p:spPr bwMode="auto">
            <a:xfrm>
              <a:off x="4445" y="308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9480" name="Freeform 130"/>
            <p:cNvSpPr>
              <a:spLocks/>
            </p:cNvSpPr>
            <p:nvPr/>
          </p:nvSpPr>
          <p:spPr bwMode="auto">
            <a:xfrm flipH="1">
              <a:off x="5571" y="391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sp>
        <p:nvSpPr>
          <p:cNvPr id="19462" name="Text Box 134"/>
          <p:cNvSpPr txBox="1">
            <a:spLocks noChangeArrowheads="1"/>
          </p:cNvSpPr>
          <p:nvPr/>
        </p:nvSpPr>
        <p:spPr bwMode="auto">
          <a:xfrm>
            <a:off x="2913063" y="765175"/>
            <a:ext cx="2803525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0">
            <a:spAutoFit/>
          </a:bodyPr>
          <a:lstStyle/>
          <a:p>
            <a:pPr algn="ctr"/>
            <a:r>
              <a:rPr lang="de-DE">
                <a:solidFill>
                  <a:srgbClr val="CC0000"/>
                </a:solidFill>
              </a:rPr>
              <a:t>        Thermodynamics        </a:t>
            </a:r>
          </a:p>
        </p:txBody>
      </p:sp>
      <p:sp>
        <p:nvSpPr>
          <p:cNvPr id="19463" name="Oval 132"/>
          <p:cNvSpPr>
            <a:spLocks noChangeArrowheads="1"/>
          </p:cNvSpPr>
          <p:nvPr/>
        </p:nvSpPr>
        <p:spPr bwMode="auto">
          <a:xfrm>
            <a:off x="1692275" y="620713"/>
            <a:ext cx="5327650" cy="28813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64" name="Text Box 135"/>
          <p:cNvSpPr txBox="1">
            <a:spLocks noChangeArrowheads="1"/>
          </p:cNvSpPr>
          <p:nvPr/>
        </p:nvSpPr>
        <p:spPr bwMode="auto">
          <a:xfrm>
            <a:off x="4824413" y="5338763"/>
            <a:ext cx="1000125" cy="29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r>
              <a:rPr lang="de-DE">
                <a:solidFill>
                  <a:srgbClr val="000099"/>
                </a:solidFill>
              </a:rPr>
              <a:t>Rheology</a:t>
            </a:r>
          </a:p>
        </p:txBody>
      </p:sp>
      <p:sp>
        <p:nvSpPr>
          <p:cNvPr id="19465" name="Text Box 136"/>
          <p:cNvSpPr txBox="1">
            <a:spLocks noChangeArrowheads="1"/>
          </p:cNvSpPr>
          <p:nvPr/>
        </p:nvSpPr>
        <p:spPr bwMode="auto">
          <a:xfrm>
            <a:off x="2298700" y="5400675"/>
            <a:ext cx="987425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pPr algn="ctr"/>
            <a:r>
              <a:rPr lang="de-DE">
                <a:solidFill>
                  <a:srgbClr val="008000"/>
                </a:solidFill>
              </a:rPr>
              <a:t>Adhesion</a:t>
            </a:r>
          </a:p>
        </p:txBody>
      </p:sp>
      <p:grpSp>
        <p:nvGrpSpPr>
          <p:cNvPr id="19466" name="Group 145"/>
          <p:cNvGrpSpPr>
            <a:grpSpLocks/>
          </p:cNvGrpSpPr>
          <p:nvPr/>
        </p:nvGrpSpPr>
        <p:grpSpPr bwMode="auto">
          <a:xfrm>
            <a:off x="0" y="1774825"/>
            <a:ext cx="1547813" cy="400050"/>
            <a:chOff x="0" y="1084"/>
            <a:chExt cx="975" cy="252"/>
          </a:xfrm>
        </p:grpSpPr>
        <p:sp>
          <p:nvSpPr>
            <p:cNvPr id="19468" name="Text Box 146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19469" name="Rectangle 147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THANK YOU for your attention</a:t>
            </a:r>
            <a:endParaRPr lang="en-US" sz="3600" b="0" dirty="0" smtClean="0">
              <a:solidFill>
                <a:srgbClr val="FF0000"/>
              </a:solidFill>
            </a:endParaRPr>
          </a:p>
        </p:txBody>
      </p:sp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1641475" y="1771650"/>
            <a:ext cx="7394575" cy="3744913"/>
            <a:chOff x="1034" y="1162"/>
            <a:chExt cx="4658" cy="2359"/>
          </a:xfrm>
        </p:grpSpPr>
        <p:pic>
          <p:nvPicPr>
            <p:cNvPr id="728071" name="Picture 7" descr="Contipress - Wide Side View (zusammen)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4" y="1162"/>
              <a:ext cx="4658" cy="1649"/>
            </a:xfrm>
            <a:prstGeom prst="rect">
              <a:avLst/>
            </a:prstGeom>
            <a:noFill/>
            <a:effectLst>
              <a:outerShdw dist="71842" dir="2700000" algn="ctr" rotWithShape="0">
                <a:schemeClr val="tx1"/>
              </a:outerShdw>
            </a:effectLst>
          </p:spPr>
        </p:pic>
        <p:grpSp>
          <p:nvGrpSpPr>
            <p:cNvPr id="17417" name="Group 8"/>
            <p:cNvGrpSpPr>
              <a:grpSpLocks/>
            </p:cNvGrpSpPr>
            <p:nvPr/>
          </p:nvGrpSpPr>
          <p:grpSpPr bwMode="auto">
            <a:xfrm>
              <a:off x="3264" y="1805"/>
              <a:ext cx="1992" cy="1716"/>
              <a:chOff x="3264" y="2124"/>
              <a:chExt cx="1992" cy="1716"/>
            </a:xfrm>
          </p:grpSpPr>
          <p:sp>
            <p:nvSpPr>
              <p:cNvPr id="17418" name="Oval 9"/>
              <p:cNvSpPr>
                <a:spLocks noChangeArrowheads="1"/>
              </p:cNvSpPr>
              <p:nvPr/>
            </p:nvSpPr>
            <p:spPr bwMode="auto">
              <a:xfrm>
                <a:off x="3264" y="3696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19" name="Oval 10"/>
              <p:cNvSpPr>
                <a:spLocks noChangeArrowheads="1"/>
              </p:cNvSpPr>
              <p:nvPr/>
            </p:nvSpPr>
            <p:spPr bwMode="auto">
              <a:xfrm>
                <a:off x="4152" y="2148"/>
                <a:ext cx="1104" cy="110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0" name="Rectangle 11" descr="Kork"/>
              <p:cNvSpPr>
                <a:spLocks noChangeArrowheads="1"/>
              </p:cNvSpPr>
              <p:nvPr/>
            </p:nvSpPr>
            <p:spPr bwMode="auto">
              <a:xfrm>
                <a:off x="4152" y="2532"/>
                <a:ext cx="1104" cy="384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40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21" name="Line 12"/>
              <p:cNvSpPr>
                <a:spLocks noChangeShapeType="1"/>
              </p:cNvSpPr>
              <p:nvPr/>
            </p:nvSpPr>
            <p:spPr bwMode="auto">
              <a:xfrm flipH="1">
                <a:off x="3312" y="3012"/>
                <a:ext cx="960" cy="768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2" name="Line 13"/>
              <p:cNvSpPr>
                <a:spLocks noChangeShapeType="1"/>
              </p:cNvSpPr>
              <p:nvPr/>
            </p:nvSpPr>
            <p:spPr bwMode="auto">
              <a:xfrm flipH="1">
                <a:off x="3312" y="2976"/>
                <a:ext cx="960" cy="76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Line 14"/>
              <p:cNvSpPr>
                <a:spLocks noChangeShapeType="1"/>
              </p:cNvSpPr>
              <p:nvPr/>
            </p:nvSpPr>
            <p:spPr bwMode="auto">
              <a:xfrm>
                <a:off x="4248" y="2436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424" name="Group 15"/>
              <p:cNvGrpSpPr>
                <a:grpSpLocks/>
              </p:cNvGrpSpPr>
              <p:nvPr/>
            </p:nvGrpSpPr>
            <p:grpSpPr bwMode="auto">
              <a:xfrm>
                <a:off x="4224" y="2916"/>
                <a:ext cx="960" cy="96"/>
                <a:chOff x="4032" y="2736"/>
                <a:chExt cx="960" cy="96"/>
              </a:xfrm>
            </p:grpSpPr>
            <p:sp>
              <p:nvSpPr>
                <p:cNvPr id="17442" name="Oval 16"/>
                <p:cNvSpPr>
                  <a:spLocks noChangeArrowheads="1"/>
                </p:cNvSpPr>
                <p:nvPr/>
              </p:nvSpPr>
              <p:spPr bwMode="auto">
                <a:xfrm>
                  <a:off x="4032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3" name="Oval 17"/>
                <p:cNvSpPr>
                  <a:spLocks noChangeArrowheads="1"/>
                </p:cNvSpPr>
                <p:nvPr/>
              </p:nvSpPr>
              <p:spPr bwMode="auto">
                <a:xfrm>
                  <a:off x="4128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4" name="Oval 18"/>
                <p:cNvSpPr>
                  <a:spLocks noChangeArrowheads="1"/>
                </p:cNvSpPr>
                <p:nvPr/>
              </p:nvSpPr>
              <p:spPr bwMode="auto">
                <a:xfrm>
                  <a:off x="4224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5" name="Oval 19"/>
                <p:cNvSpPr>
                  <a:spLocks noChangeArrowheads="1"/>
                </p:cNvSpPr>
                <p:nvPr/>
              </p:nvSpPr>
              <p:spPr bwMode="auto">
                <a:xfrm>
                  <a:off x="4320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6" name="Oval 20"/>
                <p:cNvSpPr>
                  <a:spLocks noChangeArrowheads="1"/>
                </p:cNvSpPr>
                <p:nvPr/>
              </p:nvSpPr>
              <p:spPr bwMode="auto">
                <a:xfrm>
                  <a:off x="4416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7" name="Oval 21"/>
                <p:cNvSpPr>
                  <a:spLocks noChangeArrowheads="1"/>
                </p:cNvSpPr>
                <p:nvPr/>
              </p:nvSpPr>
              <p:spPr bwMode="auto">
                <a:xfrm>
                  <a:off x="4512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8" name="Oval 22"/>
                <p:cNvSpPr>
                  <a:spLocks noChangeArrowheads="1"/>
                </p:cNvSpPr>
                <p:nvPr/>
              </p:nvSpPr>
              <p:spPr bwMode="auto">
                <a:xfrm>
                  <a:off x="4608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9" name="Oval 23"/>
                <p:cNvSpPr>
                  <a:spLocks noChangeArrowheads="1"/>
                </p:cNvSpPr>
                <p:nvPr/>
              </p:nvSpPr>
              <p:spPr bwMode="auto">
                <a:xfrm>
                  <a:off x="4704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0" name="Oval 24"/>
                <p:cNvSpPr>
                  <a:spLocks noChangeArrowheads="1"/>
                </p:cNvSpPr>
                <p:nvPr/>
              </p:nvSpPr>
              <p:spPr bwMode="auto">
                <a:xfrm>
                  <a:off x="4800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1" name="Oval 25"/>
                <p:cNvSpPr>
                  <a:spLocks noChangeArrowheads="1"/>
                </p:cNvSpPr>
                <p:nvPr/>
              </p:nvSpPr>
              <p:spPr bwMode="auto">
                <a:xfrm>
                  <a:off x="4896" y="273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2" name="Line 26"/>
                <p:cNvSpPr>
                  <a:spLocks noChangeShapeType="1"/>
                </p:cNvSpPr>
                <p:nvPr/>
              </p:nvSpPr>
              <p:spPr bwMode="auto">
                <a:xfrm>
                  <a:off x="4032" y="2832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425" name="Group 27"/>
              <p:cNvGrpSpPr>
                <a:grpSpLocks/>
              </p:cNvGrpSpPr>
              <p:nvPr/>
            </p:nvGrpSpPr>
            <p:grpSpPr bwMode="auto">
              <a:xfrm>
                <a:off x="4176" y="2436"/>
                <a:ext cx="1056" cy="96"/>
                <a:chOff x="3936" y="2256"/>
                <a:chExt cx="1056" cy="96"/>
              </a:xfrm>
            </p:grpSpPr>
            <p:grpSp>
              <p:nvGrpSpPr>
                <p:cNvPr id="17430" name="Group 28"/>
                <p:cNvGrpSpPr>
                  <a:grpSpLocks/>
                </p:cNvGrpSpPr>
                <p:nvPr/>
              </p:nvGrpSpPr>
              <p:grpSpPr bwMode="auto">
                <a:xfrm>
                  <a:off x="4032" y="2256"/>
                  <a:ext cx="960" cy="96"/>
                  <a:chOff x="4032" y="2256"/>
                  <a:chExt cx="960" cy="96"/>
                </a:xfrm>
              </p:grpSpPr>
              <p:sp>
                <p:nvSpPr>
                  <p:cNvPr id="1743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320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8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39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40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4800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4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2256"/>
                    <a:ext cx="96" cy="9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431" name="Oval 39"/>
                <p:cNvSpPr>
                  <a:spLocks noChangeArrowheads="1"/>
                </p:cNvSpPr>
                <p:nvPr/>
              </p:nvSpPr>
              <p:spPr bwMode="auto">
                <a:xfrm>
                  <a:off x="3936" y="2256"/>
                  <a:ext cx="96" cy="96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426" name="Oval 40"/>
              <p:cNvSpPr>
                <a:spLocks noChangeArrowheads="1"/>
              </p:cNvSpPr>
              <p:nvPr/>
            </p:nvSpPr>
            <p:spPr bwMode="auto">
              <a:xfrm>
                <a:off x="4152" y="2148"/>
                <a:ext cx="1104" cy="1104"/>
              </a:xfrm>
              <a:prstGeom prst="ellips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7" name="Oval 41"/>
              <p:cNvSpPr>
                <a:spLocks noChangeArrowheads="1"/>
              </p:cNvSpPr>
              <p:nvPr/>
            </p:nvSpPr>
            <p:spPr bwMode="auto">
              <a:xfrm>
                <a:off x="4128" y="2124"/>
                <a:ext cx="1104" cy="1104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8" name="Text Box 42"/>
              <p:cNvSpPr txBox="1">
                <a:spLocks noChangeArrowheads="1"/>
              </p:cNvSpPr>
              <p:nvPr/>
            </p:nvSpPr>
            <p:spPr bwMode="auto">
              <a:xfrm>
                <a:off x="4574" y="2510"/>
                <a:ext cx="1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728107" name="Text Box 43"/>
              <p:cNvSpPr txBox="1">
                <a:spLocks noChangeArrowheads="1"/>
              </p:cNvSpPr>
              <p:nvPr/>
            </p:nvSpPr>
            <p:spPr bwMode="auto">
              <a:xfrm>
                <a:off x="4536" y="2484"/>
                <a:ext cx="11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grpSp>
        <p:nvGrpSpPr>
          <p:cNvPr id="17412" name="Group 45"/>
          <p:cNvGrpSpPr>
            <a:grpSpLocks/>
          </p:cNvGrpSpPr>
          <p:nvPr/>
        </p:nvGrpSpPr>
        <p:grpSpPr bwMode="auto">
          <a:xfrm>
            <a:off x="0" y="1701800"/>
            <a:ext cx="1547813" cy="400050"/>
            <a:chOff x="0" y="1084"/>
            <a:chExt cx="975" cy="252"/>
          </a:xfrm>
        </p:grpSpPr>
        <p:sp>
          <p:nvSpPr>
            <p:cNvPr id="17414" name="Text Box 46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17415" name="Rectangle 47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Mechanisms during hot pressing</a:t>
            </a:r>
          </a:p>
        </p:txBody>
      </p:sp>
      <p:pic>
        <p:nvPicPr>
          <p:cNvPr id="20483" name="Picture 3" descr="humph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200" y="765175"/>
            <a:ext cx="509587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554"/>
          <p:cNvGrpSpPr>
            <a:grpSpLocks/>
          </p:cNvGrpSpPr>
          <p:nvPr/>
        </p:nvGrpSpPr>
        <p:grpSpPr bwMode="auto">
          <a:xfrm>
            <a:off x="7056438" y="488950"/>
            <a:ext cx="2124075" cy="2124075"/>
            <a:chOff x="4445" y="308"/>
            <a:chExt cx="1338" cy="1338"/>
          </a:xfrm>
        </p:grpSpPr>
        <p:sp>
          <p:nvSpPr>
            <p:cNvPr id="20652" name="Rectangle 5"/>
            <p:cNvSpPr>
              <a:spLocks noChangeArrowheads="1"/>
            </p:cNvSpPr>
            <p:nvPr/>
          </p:nvSpPr>
          <p:spPr bwMode="auto">
            <a:xfrm>
              <a:off x="4558" y="11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0653" name="Rectangle 6"/>
            <p:cNvSpPr>
              <a:spLocks noChangeArrowheads="1"/>
            </p:cNvSpPr>
            <p:nvPr/>
          </p:nvSpPr>
          <p:spPr bwMode="auto">
            <a:xfrm>
              <a:off x="4558" y="5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0654" name="Picture 7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6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655" name="Group 8"/>
            <p:cNvGrpSpPr>
              <a:grpSpLocks/>
            </p:cNvGrpSpPr>
            <p:nvPr/>
          </p:nvGrpSpPr>
          <p:grpSpPr bwMode="auto">
            <a:xfrm>
              <a:off x="4518" y="638"/>
              <a:ext cx="1185" cy="73"/>
              <a:chOff x="4518" y="631"/>
              <a:chExt cx="1185" cy="73"/>
            </a:xfrm>
          </p:grpSpPr>
          <p:sp>
            <p:nvSpPr>
              <p:cNvPr id="20775" name="Rectangle 9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6" name="Rectangle 10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56" name="Group 11"/>
            <p:cNvGrpSpPr>
              <a:grpSpLocks/>
            </p:cNvGrpSpPr>
            <p:nvPr/>
          </p:nvGrpSpPr>
          <p:grpSpPr bwMode="auto">
            <a:xfrm>
              <a:off x="4611" y="648"/>
              <a:ext cx="1106" cy="62"/>
              <a:chOff x="4611" y="641"/>
              <a:chExt cx="1106" cy="62"/>
            </a:xfrm>
          </p:grpSpPr>
          <p:grpSp>
            <p:nvGrpSpPr>
              <p:cNvPr id="20722" name="Group 12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0773" name="Oval 13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4" name="Oval 14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723" name="Group 15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0764" name="Group 16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7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65" name="Group 19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69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0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66" name="Group 22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67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724" name="Group 25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0755" name="Group 26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62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3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56" name="Group 29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60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1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57" name="Group 32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58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59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725" name="Group 35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0746" name="Group 36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5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5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47" name="Group 39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51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52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48" name="Group 42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4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5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726" name="Group 45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0737" name="Group 46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4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4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38" name="Group 49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42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4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39" name="Group 52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40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41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727" name="Group 55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0728" name="Group 56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35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36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29" name="Group 59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33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34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30" name="Group 62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31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32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657" name="Group 65"/>
            <p:cNvGrpSpPr>
              <a:grpSpLocks/>
            </p:cNvGrpSpPr>
            <p:nvPr/>
          </p:nvGrpSpPr>
          <p:grpSpPr bwMode="auto">
            <a:xfrm>
              <a:off x="4813" y="1001"/>
              <a:ext cx="593" cy="149"/>
              <a:chOff x="4813" y="1001"/>
              <a:chExt cx="593" cy="149"/>
            </a:xfrm>
          </p:grpSpPr>
          <p:sp>
            <p:nvSpPr>
              <p:cNvPr id="20720" name="Freeform 66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1" name="Freeform 67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58" name="Group 68"/>
            <p:cNvGrpSpPr>
              <a:grpSpLocks/>
            </p:cNvGrpSpPr>
            <p:nvPr/>
          </p:nvGrpSpPr>
          <p:grpSpPr bwMode="auto">
            <a:xfrm>
              <a:off x="4813" y="706"/>
              <a:ext cx="593" cy="148"/>
              <a:chOff x="4813" y="706"/>
              <a:chExt cx="593" cy="148"/>
            </a:xfrm>
          </p:grpSpPr>
          <p:sp>
            <p:nvSpPr>
              <p:cNvPr id="20718" name="Freeform 69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9" name="Freeform 70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59" name="Group 71"/>
            <p:cNvGrpSpPr>
              <a:grpSpLocks/>
            </p:cNvGrpSpPr>
            <p:nvPr/>
          </p:nvGrpSpPr>
          <p:grpSpPr bwMode="auto">
            <a:xfrm>
              <a:off x="4518" y="1141"/>
              <a:ext cx="1185" cy="73"/>
              <a:chOff x="4518" y="1150"/>
              <a:chExt cx="1185" cy="73"/>
            </a:xfrm>
          </p:grpSpPr>
          <p:sp>
            <p:nvSpPr>
              <p:cNvPr id="20716" name="Rectangle 72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7" name="Rectangle 7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60" name="Group 74"/>
            <p:cNvGrpSpPr>
              <a:grpSpLocks/>
            </p:cNvGrpSpPr>
            <p:nvPr/>
          </p:nvGrpSpPr>
          <p:grpSpPr bwMode="auto">
            <a:xfrm>
              <a:off x="4586" y="1145"/>
              <a:ext cx="1106" cy="62"/>
              <a:chOff x="4611" y="641"/>
              <a:chExt cx="1106" cy="62"/>
            </a:xfrm>
          </p:grpSpPr>
          <p:grpSp>
            <p:nvGrpSpPr>
              <p:cNvPr id="20663" name="Group 75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0714" name="Oval 76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5" name="Oval 7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664" name="Group 78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0705" name="Group 79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12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13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06" name="Group 82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10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11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07" name="Group 85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08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0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665" name="Group 88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0696" name="Group 89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03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04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97" name="Group 92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70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0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98" name="Group 95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99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00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666" name="Group 98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0687" name="Group 99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9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95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88" name="Group 102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93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89" name="Group 105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9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667" name="Group 108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0678" name="Group 109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85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86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79" name="Group 112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8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8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80" name="Group 115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8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82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668" name="Group 118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0669" name="Group 119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7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7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70" name="Group 122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74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75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71" name="Group 125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0672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73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0661" name="Freeform 128"/>
            <p:cNvSpPr>
              <a:spLocks/>
            </p:cNvSpPr>
            <p:nvPr/>
          </p:nvSpPr>
          <p:spPr bwMode="auto">
            <a:xfrm>
              <a:off x="4445" y="308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0662" name="Freeform 129"/>
            <p:cNvSpPr>
              <a:spLocks/>
            </p:cNvSpPr>
            <p:nvPr/>
          </p:nvSpPr>
          <p:spPr bwMode="auto">
            <a:xfrm flipH="1">
              <a:off x="5571" y="391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sp>
        <p:nvSpPr>
          <p:cNvPr id="20486" name="Text Box 132"/>
          <p:cNvSpPr txBox="1">
            <a:spLocks noChangeArrowheads="1"/>
          </p:cNvSpPr>
          <p:nvPr/>
        </p:nvSpPr>
        <p:spPr bwMode="auto">
          <a:xfrm>
            <a:off x="2913063" y="765175"/>
            <a:ext cx="2803525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0">
            <a:spAutoFit/>
          </a:bodyPr>
          <a:lstStyle/>
          <a:p>
            <a:pPr algn="ctr"/>
            <a:r>
              <a:rPr lang="de-DE">
                <a:solidFill>
                  <a:srgbClr val="CC0000"/>
                </a:solidFill>
              </a:rPr>
              <a:t>        Thermodynamics        </a:t>
            </a:r>
          </a:p>
        </p:txBody>
      </p:sp>
      <p:sp>
        <p:nvSpPr>
          <p:cNvPr id="20487" name="Oval 133"/>
          <p:cNvSpPr>
            <a:spLocks noChangeArrowheads="1"/>
          </p:cNvSpPr>
          <p:nvPr/>
        </p:nvSpPr>
        <p:spPr bwMode="auto">
          <a:xfrm>
            <a:off x="1692275" y="620713"/>
            <a:ext cx="5327650" cy="28813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488" name="Text Box 134"/>
          <p:cNvSpPr txBox="1">
            <a:spLocks noChangeArrowheads="1"/>
          </p:cNvSpPr>
          <p:nvPr/>
        </p:nvSpPr>
        <p:spPr bwMode="auto">
          <a:xfrm>
            <a:off x="4824413" y="5338763"/>
            <a:ext cx="1000125" cy="29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r>
              <a:rPr lang="de-DE">
                <a:solidFill>
                  <a:srgbClr val="000099"/>
                </a:solidFill>
              </a:rPr>
              <a:t>Rheology</a:t>
            </a:r>
          </a:p>
        </p:txBody>
      </p:sp>
      <p:sp>
        <p:nvSpPr>
          <p:cNvPr id="20489" name="Oval 135"/>
          <p:cNvSpPr>
            <a:spLocks noChangeArrowheads="1"/>
          </p:cNvSpPr>
          <p:nvPr/>
        </p:nvSpPr>
        <p:spPr bwMode="auto">
          <a:xfrm>
            <a:off x="4498975" y="4206875"/>
            <a:ext cx="1701800" cy="249872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490" name="Text Box 298"/>
          <p:cNvSpPr txBox="1">
            <a:spLocks noChangeArrowheads="1"/>
          </p:cNvSpPr>
          <p:nvPr/>
        </p:nvSpPr>
        <p:spPr bwMode="auto">
          <a:xfrm>
            <a:off x="2298700" y="5400675"/>
            <a:ext cx="987425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pPr algn="ctr"/>
            <a:r>
              <a:rPr lang="de-DE">
                <a:solidFill>
                  <a:srgbClr val="008000"/>
                </a:solidFill>
              </a:rPr>
              <a:t>Adhesion</a:t>
            </a:r>
          </a:p>
        </p:txBody>
      </p:sp>
      <p:sp>
        <p:nvSpPr>
          <p:cNvPr id="20491" name="Rectangle 555"/>
          <p:cNvSpPr>
            <a:spLocks noChangeArrowheads="1"/>
          </p:cNvSpPr>
          <p:nvPr/>
        </p:nvSpPr>
        <p:spPr bwMode="auto">
          <a:xfrm>
            <a:off x="7092950" y="620713"/>
            <a:ext cx="2051050" cy="180022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grpSp>
        <p:nvGrpSpPr>
          <p:cNvPr id="20492" name="Group 556"/>
          <p:cNvGrpSpPr>
            <a:grpSpLocks/>
          </p:cNvGrpSpPr>
          <p:nvPr/>
        </p:nvGrpSpPr>
        <p:grpSpPr bwMode="auto">
          <a:xfrm>
            <a:off x="7056438" y="2170113"/>
            <a:ext cx="2052637" cy="2411412"/>
            <a:chOff x="4445" y="1367"/>
            <a:chExt cx="1293" cy="1519"/>
          </a:xfrm>
        </p:grpSpPr>
        <p:grpSp>
          <p:nvGrpSpPr>
            <p:cNvPr id="20497" name="Group 139"/>
            <p:cNvGrpSpPr>
              <a:grpSpLocks/>
            </p:cNvGrpSpPr>
            <p:nvPr/>
          </p:nvGrpSpPr>
          <p:grpSpPr bwMode="auto">
            <a:xfrm>
              <a:off x="4445" y="1367"/>
              <a:ext cx="1293" cy="1519"/>
              <a:chOff x="4445" y="1517"/>
              <a:chExt cx="1293" cy="1519"/>
            </a:xfrm>
          </p:grpSpPr>
          <p:sp>
            <p:nvSpPr>
              <p:cNvPr id="20521" name="Rectangle 140"/>
              <p:cNvSpPr>
                <a:spLocks noChangeArrowheads="1"/>
              </p:cNvSpPr>
              <p:nvPr/>
            </p:nvSpPr>
            <p:spPr bwMode="auto">
              <a:xfrm>
                <a:off x="4558" y="2530"/>
                <a:ext cx="1089" cy="182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0522" name="Rectangle 141"/>
              <p:cNvSpPr>
                <a:spLocks noChangeArrowheads="1"/>
              </p:cNvSpPr>
              <p:nvPr/>
            </p:nvSpPr>
            <p:spPr bwMode="auto">
              <a:xfrm>
                <a:off x="4558" y="1895"/>
                <a:ext cx="1089" cy="182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pic>
            <p:nvPicPr>
              <p:cNvPr id="20523" name="Picture 14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20000"/>
              </a:blip>
              <a:srcRect/>
              <a:stretch>
                <a:fillRect/>
              </a:stretch>
            </p:blipFill>
            <p:spPr bwMode="auto">
              <a:xfrm>
                <a:off x="4558" y="2031"/>
                <a:ext cx="1089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524" name="Group 143"/>
              <p:cNvGrpSpPr>
                <a:grpSpLocks/>
              </p:cNvGrpSpPr>
              <p:nvPr/>
            </p:nvGrpSpPr>
            <p:grpSpPr bwMode="auto">
              <a:xfrm>
                <a:off x="4518" y="2006"/>
                <a:ext cx="1185" cy="73"/>
                <a:chOff x="4518" y="631"/>
                <a:chExt cx="1185" cy="73"/>
              </a:xfrm>
            </p:grpSpPr>
            <p:sp>
              <p:nvSpPr>
                <p:cNvPr id="20650" name="Rectangle 144"/>
                <p:cNvSpPr>
                  <a:spLocks noChangeArrowheads="1"/>
                </p:cNvSpPr>
                <p:nvPr/>
              </p:nvSpPr>
              <p:spPr bwMode="auto">
                <a:xfrm>
                  <a:off x="4518" y="631"/>
                  <a:ext cx="1185" cy="7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51" name="Rectangle 145"/>
                <p:cNvSpPr>
                  <a:spLocks noChangeArrowheads="1"/>
                </p:cNvSpPr>
                <p:nvPr/>
              </p:nvSpPr>
              <p:spPr bwMode="auto">
                <a:xfrm>
                  <a:off x="4518" y="631"/>
                  <a:ext cx="1185" cy="73"/>
                </a:xfrm>
                <a:prstGeom prst="rect">
                  <a:avLst/>
                </a:prstGeom>
                <a:noFill/>
                <a:ln w="15875" cap="rnd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25" name="Group 146"/>
              <p:cNvGrpSpPr>
                <a:grpSpLocks/>
              </p:cNvGrpSpPr>
              <p:nvPr/>
            </p:nvGrpSpPr>
            <p:grpSpPr bwMode="auto">
              <a:xfrm>
                <a:off x="4611" y="2016"/>
                <a:ext cx="1106" cy="62"/>
                <a:chOff x="4611" y="641"/>
                <a:chExt cx="1106" cy="62"/>
              </a:xfrm>
            </p:grpSpPr>
            <p:grpSp>
              <p:nvGrpSpPr>
                <p:cNvPr id="20597" name="Group 147"/>
                <p:cNvGrpSpPr>
                  <a:grpSpLocks/>
                </p:cNvGrpSpPr>
                <p:nvPr/>
              </p:nvGrpSpPr>
              <p:grpSpPr bwMode="auto">
                <a:xfrm>
                  <a:off x="4611" y="641"/>
                  <a:ext cx="61" cy="61"/>
                  <a:chOff x="4655" y="2181"/>
                  <a:chExt cx="61" cy="61"/>
                </a:xfrm>
              </p:grpSpPr>
              <p:sp>
                <p:nvSpPr>
                  <p:cNvPr id="2064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4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98" name="Group 150"/>
                <p:cNvGrpSpPr>
                  <a:grpSpLocks/>
                </p:cNvGrpSpPr>
                <p:nvPr/>
              </p:nvGrpSpPr>
              <p:grpSpPr bwMode="auto">
                <a:xfrm>
                  <a:off x="4684" y="642"/>
                  <a:ext cx="197" cy="61"/>
                  <a:chOff x="4740" y="663"/>
                  <a:chExt cx="197" cy="61"/>
                </a:xfrm>
              </p:grpSpPr>
              <p:grpSp>
                <p:nvGrpSpPr>
                  <p:cNvPr id="20639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474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46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47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40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4876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44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45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41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4808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42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43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599" name="Group 160"/>
                <p:cNvGrpSpPr>
                  <a:grpSpLocks/>
                </p:cNvGrpSpPr>
                <p:nvPr/>
              </p:nvGrpSpPr>
              <p:grpSpPr bwMode="auto">
                <a:xfrm>
                  <a:off x="4895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630" name="Group 16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37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38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31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35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36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32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33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34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600" name="Group 170"/>
                <p:cNvGrpSpPr>
                  <a:grpSpLocks/>
                </p:cNvGrpSpPr>
                <p:nvPr/>
              </p:nvGrpSpPr>
              <p:grpSpPr bwMode="auto">
                <a:xfrm>
                  <a:off x="510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621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28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29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22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26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27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23" name="Group 17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24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25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601" name="Group 180"/>
                <p:cNvGrpSpPr>
                  <a:grpSpLocks/>
                </p:cNvGrpSpPr>
                <p:nvPr/>
              </p:nvGrpSpPr>
              <p:grpSpPr bwMode="auto">
                <a:xfrm>
                  <a:off x="531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61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19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20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13" name="Group 18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17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18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14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15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16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602" name="Group 190"/>
                <p:cNvGrpSpPr>
                  <a:grpSpLocks/>
                </p:cNvGrpSpPr>
                <p:nvPr/>
              </p:nvGrpSpPr>
              <p:grpSpPr bwMode="auto">
                <a:xfrm>
                  <a:off x="5520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603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10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11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04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08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09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05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606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07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0526" name="Group 200"/>
              <p:cNvGrpSpPr>
                <a:grpSpLocks/>
              </p:cNvGrpSpPr>
              <p:nvPr/>
            </p:nvGrpSpPr>
            <p:grpSpPr bwMode="auto">
              <a:xfrm>
                <a:off x="4518" y="2509"/>
                <a:ext cx="1185" cy="73"/>
                <a:chOff x="4518" y="1150"/>
                <a:chExt cx="1185" cy="73"/>
              </a:xfrm>
            </p:grpSpPr>
            <p:sp>
              <p:nvSpPr>
                <p:cNvPr id="20595" name="Rectangle 201"/>
                <p:cNvSpPr>
                  <a:spLocks noChangeArrowheads="1"/>
                </p:cNvSpPr>
                <p:nvPr/>
              </p:nvSpPr>
              <p:spPr bwMode="auto">
                <a:xfrm>
                  <a:off x="4518" y="1150"/>
                  <a:ext cx="1185" cy="7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96" name="Rectangle 202"/>
                <p:cNvSpPr>
                  <a:spLocks noChangeArrowheads="1"/>
                </p:cNvSpPr>
                <p:nvPr/>
              </p:nvSpPr>
              <p:spPr bwMode="auto">
                <a:xfrm>
                  <a:off x="4518" y="1150"/>
                  <a:ext cx="1185" cy="73"/>
                </a:xfrm>
                <a:prstGeom prst="rect">
                  <a:avLst/>
                </a:prstGeom>
                <a:noFill/>
                <a:ln w="15875" cap="rnd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27" name="Group 203"/>
              <p:cNvGrpSpPr>
                <a:grpSpLocks/>
              </p:cNvGrpSpPr>
              <p:nvPr/>
            </p:nvGrpSpPr>
            <p:grpSpPr bwMode="auto">
              <a:xfrm>
                <a:off x="4586" y="2513"/>
                <a:ext cx="1106" cy="62"/>
                <a:chOff x="4611" y="641"/>
                <a:chExt cx="1106" cy="62"/>
              </a:xfrm>
            </p:grpSpPr>
            <p:grpSp>
              <p:nvGrpSpPr>
                <p:cNvPr id="20542" name="Group 204"/>
                <p:cNvGrpSpPr>
                  <a:grpSpLocks/>
                </p:cNvGrpSpPr>
                <p:nvPr/>
              </p:nvGrpSpPr>
              <p:grpSpPr bwMode="auto">
                <a:xfrm>
                  <a:off x="4611" y="641"/>
                  <a:ext cx="61" cy="61"/>
                  <a:chOff x="4655" y="2181"/>
                  <a:chExt cx="61" cy="61"/>
                </a:xfrm>
              </p:grpSpPr>
              <p:sp>
                <p:nvSpPr>
                  <p:cNvPr id="20593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94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43" name="Group 207"/>
                <p:cNvGrpSpPr>
                  <a:grpSpLocks/>
                </p:cNvGrpSpPr>
                <p:nvPr/>
              </p:nvGrpSpPr>
              <p:grpSpPr bwMode="auto">
                <a:xfrm>
                  <a:off x="4684" y="642"/>
                  <a:ext cx="197" cy="61"/>
                  <a:chOff x="4740" y="663"/>
                  <a:chExt cx="197" cy="61"/>
                </a:xfrm>
              </p:grpSpPr>
              <p:grpSp>
                <p:nvGrpSpPr>
                  <p:cNvPr id="20584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474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91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92" name="Oval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85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4876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89" name="Oval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90" name="Oval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86" name="Group 214"/>
                  <p:cNvGrpSpPr>
                    <a:grpSpLocks/>
                  </p:cNvGrpSpPr>
                  <p:nvPr/>
                </p:nvGrpSpPr>
                <p:grpSpPr bwMode="auto">
                  <a:xfrm>
                    <a:off x="4808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87" name="Oval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88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544" name="Group 217"/>
                <p:cNvGrpSpPr>
                  <a:grpSpLocks/>
                </p:cNvGrpSpPr>
                <p:nvPr/>
              </p:nvGrpSpPr>
              <p:grpSpPr bwMode="auto">
                <a:xfrm>
                  <a:off x="4895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575" name="Group 21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82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83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76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80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81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77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78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79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545" name="Group 227"/>
                <p:cNvGrpSpPr>
                  <a:grpSpLocks/>
                </p:cNvGrpSpPr>
                <p:nvPr/>
              </p:nvGrpSpPr>
              <p:grpSpPr bwMode="auto">
                <a:xfrm>
                  <a:off x="510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566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73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74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67" name="Group 23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71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72" name="Oval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68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69" name="Oval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70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546" name="Group 237"/>
                <p:cNvGrpSpPr>
                  <a:grpSpLocks/>
                </p:cNvGrpSpPr>
                <p:nvPr/>
              </p:nvGrpSpPr>
              <p:grpSpPr bwMode="auto">
                <a:xfrm>
                  <a:off x="5314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557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64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65" name="Oval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58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62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63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59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60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61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547" name="Group 247"/>
                <p:cNvGrpSpPr>
                  <a:grpSpLocks/>
                </p:cNvGrpSpPr>
                <p:nvPr/>
              </p:nvGrpSpPr>
              <p:grpSpPr bwMode="auto">
                <a:xfrm>
                  <a:off x="5520" y="642"/>
                  <a:ext cx="197" cy="61"/>
                  <a:chOff x="4944" y="663"/>
                  <a:chExt cx="197" cy="61"/>
                </a:xfrm>
              </p:grpSpPr>
              <p:grpSp>
                <p:nvGrpSpPr>
                  <p:cNvPr id="20548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4944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55" name="Oval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56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49" name="Group 251"/>
                  <p:cNvGrpSpPr>
                    <a:grpSpLocks/>
                  </p:cNvGrpSpPr>
                  <p:nvPr/>
                </p:nvGrpSpPr>
                <p:grpSpPr bwMode="auto">
                  <a:xfrm>
                    <a:off x="5080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53" name="Oval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54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50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5012" y="663"/>
                    <a:ext cx="61" cy="61"/>
                    <a:chOff x="4655" y="2181"/>
                    <a:chExt cx="61" cy="61"/>
                  </a:xfrm>
                </p:grpSpPr>
                <p:sp>
                  <p:nvSpPr>
                    <p:cNvPr id="20551" name="Oval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52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5" y="2181"/>
                      <a:ext cx="61" cy="61"/>
                    </a:xfrm>
                    <a:prstGeom prst="ellipse">
                      <a:avLst/>
                    </a:prstGeom>
                    <a:noFill/>
                    <a:ln w="635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20528" name="Freeform 257"/>
              <p:cNvSpPr>
                <a:spLocks/>
              </p:cNvSpPr>
              <p:nvPr/>
            </p:nvSpPr>
            <p:spPr bwMode="auto">
              <a:xfrm>
                <a:off x="4445" y="1517"/>
                <a:ext cx="212" cy="1255"/>
              </a:xfrm>
              <a:custGeom>
                <a:avLst/>
                <a:gdLst>
                  <a:gd name="T0" fmla="*/ 204 w 212"/>
                  <a:gd name="T1" fmla="*/ 171 h 938"/>
                  <a:gd name="T2" fmla="*/ 159 w 212"/>
                  <a:gd name="T3" fmla="*/ 475 h 938"/>
                  <a:gd name="T4" fmla="*/ 204 w 212"/>
                  <a:gd name="T5" fmla="*/ 839 h 938"/>
                  <a:gd name="T6" fmla="*/ 113 w 212"/>
                  <a:gd name="T7" fmla="*/ 1204 h 938"/>
                  <a:gd name="T8" fmla="*/ 23 w 212"/>
                  <a:gd name="T9" fmla="*/ 1082 h 938"/>
                  <a:gd name="T10" fmla="*/ 23 w 212"/>
                  <a:gd name="T11" fmla="*/ 171 h 938"/>
                  <a:gd name="T12" fmla="*/ 159 w 212"/>
                  <a:gd name="T13" fmla="*/ 51 h 938"/>
                  <a:gd name="T14" fmla="*/ 204 w 212"/>
                  <a:gd name="T15" fmla="*/ 171 h 9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2"/>
                  <a:gd name="T25" fmla="*/ 0 h 938"/>
                  <a:gd name="T26" fmla="*/ 212 w 212"/>
                  <a:gd name="T27" fmla="*/ 938 h 9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2" h="938">
                    <a:moveTo>
                      <a:pt x="204" y="128"/>
                    </a:moveTo>
                    <a:cubicBezTo>
                      <a:pt x="204" y="181"/>
                      <a:pt x="159" y="272"/>
                      <a:pt x="159" y="355"/>
                    </a:cubicBezTo>
                    <a:cubicBezTo>
                      <a:pt x="159" y="438"/>
                      <a:pt x="212" y="536"/>
                      <a:pt x="204" y="627"/>
                    </a:cubicBezTo>
                    <a:cubicBezTo>
                      <a:pt x="196" y="718"/>
                      <a:pt x="143" y="870"/>
                      <a:pt x="113" y="900"/>
                    </a:cubicBezTo>
                    <a:cubicBezTo>
                      <a:pt x="83" y="930"/>
                      <a:pt x="38" y="938"/>
                      <a:pt x="23" y="809"/>
                    </a:cubicBezTo>
                    <a:cubicBezTo>
                      <a:pt x="8" y="680"/>
                      <a:pt x="0" y="256"/>
                      <a:pt x="23" y="128"/>
                    </a:cubicBezTo>
                    <a:cubicBezTo>
                      <a:pt x="46" y="0"/>
                      <a:pt x="129" y="38"/>
                      <a:pt x="159" y="38"/>
                    </a:cubicBezTo>
                    <a:cubicBezTo>
                      <a:pt x="189" y="38"/>
                      <a:pt x="204" y="75"/>
                      <a:pt x="204" y="1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0529" name="Freeform 258"/>
              <p:cNvSpPr>
                <a:spLocks/>
              </p:cNvSpPr>
              <p:nvPr/>
            </p:nvSpPr>
            <p:spPr bwMode="auto">
              <a:xfrm flipH="1">
                <a:off x="5602" y="1736"/>
                <a:ext cx="136" cy="1255"/>
              </a:xfrm>
              <a:custGeom>
                <a:avLst/>
                <a:gdLst>
                  <a:gd name="T0" fmla="*/ 131 w 212"/>
                  <a:gd name="T1" fmla="*/ 171 h 938"/>
                  <a:gd name="T2" fmla="*/ 102 w 212"/>
                  <a:gd name="T3" fmla="*/ 475 h 938"/>
                  <a:gd name="T4" fmla="*/ 131 w 212"/>
                  <a:gd name="T5" fmla="*/ 839 h 938"/>
                  <a:gd name="T6" fmla="*/ 72 w 212"/>
                  <a:gd name="T7" fmla="*/ 1204 h 938"/>
                  <a:gd name="T8" fmla="*/ 15 w 212"/>
                  <a:gd name="T9" fmla="*/ 1082 h 938"/>
                  <a:gd name="T10" fmla="*/ 15 w 212"/>
                  <a:gd name="T11" fmla="*/ 171 h 938"/>
                  <a:gd name="T12" fmla="*/ 102 w 212"/>
                  <a:gd name="T13" fmla="*/ 51 h 938"/>
                  <a:gd name="T14" fmla="*/ 131 w 212"/>
                  <a:gd name="T15" fmla="*/ 171 h 9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2"/>
                  <a:gd name="T25" fmla="*/ 0 h 938"/>
                  <a:gd name="T26" fmla="*/ 212 w 212"/>
                  <a:gd name="T27" fmla="*/ 938 h 9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2" h="938">
                    <a:moveTo>
                      <a:pt x="204" y="128"/>
                    </a:moveTo>
                    <a:cubicBezTo>
                      <a:pt x="204" y="181"/>
                      <a:pt x="159" y="272"/>
                      <a:pt x="159" y="355"/>
                    </a:cubicBezTo>
                    <a:cubicBezTo>
                      <a:pt x="159" y="438"/>
                      <a:pt x="212" y="536"/>
                      <a:pt x="204" y="627"/>
                    </a:cubicBezTo>
                    <a:cubicBezTo>
                      <a:pt x="196" y="718"/>
                      <a:pt x="143" y="870"/>
                      <a:pt x="113" y="900"/>
                    </a:cubicBezTo>
                    <a:cubicBezTo>
                      <a:pt x="83" y="930"/>
                      <a:pt x="38" y="938"/>
                      <a:pt x="23" y="809"/>
                    </a:cubicBezTo>
                    <a:cubicBezTo>
                      <a:pt x="8" y="680"/>
                      <a:pt x="0" y="256"/>
                      <a:pt x="23" y="128"/>
                    </a:cubicBezTo>
                    <a:cubicBezTo>
                      <a:pt x="46" y="0"/>
                      <a:pt x="129" y="38"/>
                      <a:pt x="159" y="38"/>
                    </a:cubicBezTo>
                    <a:cubicBezTo>
                      <a:pt x="189" y="38"/>
                      <a:pt x="204" y="75"/>
                      <a:pt x="204" y="1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grpSp>
            <p:nvGrpSpPr>
              <p:cNvPr id="20530" name="Group 259"/>
              <p:cNvGrpSpPr>
                <a:grpSpLocks/>
              </p:cNvGrpSpPr>
              <p:nvPr/>
            </p:nvGrpSpPr>
            <p:grpSpPr bwMode="auto">
              <a:xfrm>
                <a:off x="4785" y="1563"/>
                <a:ext cx="160" cy="332"/>
                <a:chOff x="4961" y="1573"/>
                <a:chExt cx="296" cy="445"/>
              </a:xfrm>
            </p:grpSpPr>
            <p:sp>
              <p:nvSpPr>
                <p:cNvPr id="20540" name="Freeform 260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41" name="Freeform 261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31" name="Group 262"/>
              <p:cNvGrpSpPr>
                <a:grpSpLocks/>
              </p:cNvGrpSpPr>
              <p:nvPr/>
            </p:nvGrpSpPr>
            <p:grpSpPr bwMode="auto">
              <a:xfrm>
                <a:off x="4785" y="2705"/>
                <a:ext cx="160" cy="331"/>
                <a:chOff x="4961" y="2610"/>
                <a:chExt cx="296" cy="443"/>
              </a:xfrm>
            </p:grpSpPr>
            <p:sp>
              <p:nvSpPr>
                <p:cNvPr id="20538" name="Freeform 263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39" name="Freeform 264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32" name="Group 265"/>
              <p:cNvGrpSpPr>
                <a:grpSpLocks/>
              </p:cNvGrpSpPr>
              <p:nvPr/>
            </p:nvGrpSpPr>
            <p:grpSpPr bwMode="auto">
              <a:xfrm>
                <a:off x="5266" y="1563"/>
                <a:ext cx="160" cy="332"/>
                <a:chOff x="4961" y="1573"/>
                <a:chExt cx="296" cy="445"/>
              </a:xfrm>
            </p:grpSpPr>
            <p:sp>
              <p:nvSpPr>
                <p:cNvPr id="20536" name="Freeform 266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37" name="Freeform 267"/>
                <p:cNvSpPr>
                  <a:spLocks/>
                </p:cNvSpPr>
                <p:nvPr/>
              </p:nvSpPr>
              <p:spPr bwMode="auto">
                <a:xfrm>
                  <a:off x="4961" y="1573"/>
                  <a:ext cx="296" cy="445"/>
                </a:xfrm>
                <a:custGeom>
                  <a:avLst/>
                  <a:gdLst>
                    <a:gd name="T0" fmla="*/ 0 w 296"/>
                    <a:gd name="T1" fmla="*/ 145 h 445"/>
                    <a:gd name="T2" fmla="*/ 81 w 296"/>
                    <a:gd name="T3" fmla="*/ 145 h 445"/>
                    <a:gd name="T4" fmla="*/ 81 w 296"/>
                    <a:gd name="T5" fmla="*/ 0 h 445"/>
                    <a:gd name="T6" fmla="*/ 215 w 296"/>
                    <a:gd name="T7" fmla="*/ 0 h 445"/>
                    <a:gd name="T8" fmla="*/ 215 w 296"/>
                    <a:gd name="T9" fmla="*/ 145 h 445"/>
                    <a:gd name="T10" fmla="*/ 296 w 296"/>
                    <a:gd name="T11" fmla="*/ 145 h 445"/>
                    <a:gd name="T12" fmla="*/ 148 w 296"/>
                    <a:gd name="T13" fmla="*/ 445 h 445"/>
                    <a:gd name="T14" fmla="*/ 0 w 296"/>
                    <a:gd name="T15" fmla="*/ 145 h 4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5"/>
                    <a:gd name="T26" fmla="*/ 296 w 296"/>
                    <a:gd name="T27" fmla="*/ 445 h 4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5">
                      <a:moveTo>
                        <a:pt x="0" y="145"/>
                      </a:moveTo>
                      <a:lnTo>
                        <a:pt x="81" y="145"/>
                      </a:lnTo>
                      <a:lnTo>
                        <a:pt x="81" y="0"/>
                      </a:lnTo>
                      <a:lnTo>
                        <a:pt x="215" y="0"/>
                      </a:lnTo>
                      <a:lnTo>
                        <a:pt x="215" y="145"/>
                      </a:lnTo>
                      <a:lnTo>
                        <a:pt x="296" y="145"/>
                      </a:lnTo>
                      <a:lnTo>
                        <a:pt x="148" y="445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33" name="Group 268"/>
              <p:cNvGrpSpPr>
                <a:grpSpLocks/>
              </p:cNvGrpSpPr>
              <p:nvPr/>
            </p:nvGrpSpPr>
            <p:grpSpPr bwMode="auto">
              <a:xfrm>
                <a:off x="5266" y="2705"/>
                <a:ext cx="160" cy="331"/>
                <a:chOff x="4961" y="2610"/>
                <a:chExt cx="296" cy="443"/>
              </a:xfrm>
            </p:grpSpPr>
            <p:sp>
              <p:nvSpPr>
                <p:cNvPr id="20534" name="Freeform 269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35" name="Freeform 270"/>
                <p:cNvSpPr>
                  <a:spLocks/>
                </p:cNvSpPr>
                <p:nvPr/>
              </p:nvSpPr>
              <p:spPr bwMode="auto">
                <a:xfrm>
                  <a:off x="4961" y="2610"/>
                  <a:ext cx="296" cy="443"/>
                </a:xfrm>
                <a:custGeom>
                  <a:avLst/>
                  <a:gdLst>
                    <a:gd name="T0" fmla="*/ 0 w 296"/>
                    <a:gd name="T1" fmla="*/ 299 h 443"/>
                    <a:gd name="T2" fmla="*/ 81 w 296"/>
                    <a:gd name="T3" fmla="*/ 299 h 443"/>
                    <a:gd name="T4" fmla="*/ 81 w 296"/>
                    <a:gd name="T5" fmla="*/ 443 h 443"/>
                    <a:gd name="T6" fmla="*/ 215 w 296"/>
                    <a:gd name="T7" fmla="*/ 443 h 443"/>
                    <a:gd name="T8" fmla="*/ 215 w 296"/>
                    <a:gd name="T9" fmla="*/ 299 h 443"/>
                    <a:gd name="T10" fmla="*/ 296 w 296"/>
                    <a:gd name="T11" fmla="*/ 299 h 443"/>
                    <a:gd name="T12" fmla="*/ 148 w 296"/>
                    <a:gd name="T13" fmla="*/ 0 h 443"/>
                    <a:gd name="T14" fmla="*/ 0 w 296"/>
                    <a:gd name="T15" fmla="*/ 299 h 4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6"/>
                    <a:gd name="T25" fmla="*/ 0 h 443"/>
                    <a:gd name="T26" fmla="*/ 296 w 296"/>
                    <a:gd name="T27" fmla="*/ 443 h 4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6" h="443">
                      <a:moveTo>
                        <a:pt x="0" y="299"/>
                      </a:moveTo>
                      <a:lnTo>
                        <a:pt x="81" y="299"/>
                      </a:lnTo>
                      <a:lnTo>
                        <a:pt x="81" y="443"/>
                      </a:lnTo>
                      <a:lnTo>
                        <a:pt x="215" y="443"/>
                      </a:lnTo>
                      <a:lnTo>
                        <a:pt x="215" y="299"/>
                      </a:lnTo>
                      <a:lnTo>
                        <a:pt x="296" y="299"/>
                      </a:lnTo>
                      <a:lnTo>
                        <a:pt x="148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587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498" name="Group 296"/>
            <p:cNvGrpSpPr>
              <a:grpSpLocks/>
            </p:cNvGrpSpPr>
            <p:nvPr/>
          </p:nvGrpSpPr>
          <p:grpSpPr bwMode="auto">
            <a:xfrm>
              <a:off x="4998" y="1933"/>
              <a:ext cx="241" cy="415"/>
              <a:chOff x="4967" y="1933"/>
              <a:chExt cx="241" cy="415"/>
            </a:xfrm>
          </p:grpSpPr>
          <p:grpSp>
            <p:nvGrpSpPr>
              <p:cNvPr id="20499" name="Group 285"/>
              <p:cNvGrpSpPr>
                <a:grpSpLocks/>
              </p:cNvGrpSpPr>
              <p:nvPr/>
            </p:nvGrpSpPr>
            <p:grpSpPr bwMode="auto">
              <a:xfrm>
                <a:off x="4981" y="1940"/>
                <a:ext cx="227" cy="408"/>
                <a:chOff x="4649" y="3022"/>
                <a:chExt cx="227" cy="907"/>
              </a:xfrm>
            </p:grpSpPr>
            <p:sp>
              <p:nvSpPr>
                <p:cNvPr id="20511" name="Line 286"/>
                <p:cNvSpPr>
                  <a:spLocks noChangeShapeType="1"/>
                </p:cNvSpPr>
                <p:nvPr/>
              </p:nvSpPr>
              <p:spPr bwMode="auto">
                <a:xfrm>
                  <a:off x="4785" y="3022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2" name="Line 287"/>
                <p:cNvSpPr>
                  <a:spLocks noChangeShapeType="1"/>
                </p:cNvSpPr>
                <p:nvPr/>
              </p:nvSpPr>
              <p:spPr bwMode="auto">
                <a:xfrm>
                  <a:off x="4785" y="315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3" name="Line 288"/>
                <p:cNvSpPr>
                  <a:spLocks noChangeShapeType="1"/>
                </p:cNvSpPr>
                <p:nvPr/>
              </p:nvSpPr>
              <p:spPr bwMode="auto">
                <a:xfrm flipH="1">
                  <a:off x="4649" y="3203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4" name="Line 289"/>
                <p:cNvSpPr>
                  <a:spLocks noChangeShapeType="1"/>
                </p:cNvSpPr>
                <p:nvPr/>
              </p:nvSpPr>
              <p:spPr bwMode="auto">
                <a:xfrm>
                  <a:off x="4649" y="3294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Line 290"/>
                <p:cNvSpPr>
                  <a:spLocks noChangeShapeType="1"/>
                </p:cNvSpPr>
                <p:nvPr/>
              </p:nvSpPr>
              <p:spPr bwMode="auto">
                <a:xfrm flipH="1">
                  <a:off x="4649" y="3385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6" name="Line 291"/>
                <p:cNvSpPr>
                  <a:spLocks noChangeShapeType="1"/>
                </p:cNvSpPr>
                <p:nvPr/>
              </p:nvSpPr>
              <p:spPr bwMode="auto">
                <a:xfrm>
                  <a:off x="4649" y="347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7" name="Line 292"/>
                <p:cNvSpPr>
                  <a:spLocks noChangeShapeType="1"/>
                </p:cNvSpPr>
                <p:nvPr/>
              </p:nvSpPr>
              <p:spPr bwMode="auto">
                <a:xfrm flipH="1">
                  <a:off x="4649" y="356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8" name="Line 293"/>
                <p:cNvSpPr>
                  <a:spLocks noChangeShapeType="1"/>
                </p:cNvSpPr>
                <p:nvPr/>
              </p:nvSpPr>
              <p:spPr bwMode="auto">
                <a:xfrm>
                  <a:off x="4649" y="3657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9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4785" y="374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0" name="Line 295"/>
                <p:cNvSpPr>
                  <a:spLocks noChangeShapeType="1"/>
                </p:cNvSpPr>
                <p:nvPr/>
              </p:nvSpPr>
              <p:spPr bwMode="auto">
                <a:xfrm>
                  <a:off x="4785" y="379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00" name="Group 282"/>
              <p:cNvGrpSpPr>
                <a:grpSpLocks/>
              </p:cNvGrpSpPr>
              <p:nvPr/>
            </p:nvGrpSpPr>
            <p:grpSpPr bwMode="auto">
              <a:xfrm>
                <a:off x="4967" y="1933"/>
                <a:ext cx="227" cy="408"/>
                <a:chOff x="4649" y="3022"/>
                <a:chExt cx="227" cy="907"/>
              </a:xfrm>
            </p:grpSpPr>
            <p:sp>
              <p:nvSpPr>
                <p:cNvPr id="20501" name="Line 272"/>
                <p:cNvSpPr>
                  <a:spLocks noChangeShapeType="1"/>
                </p:cNvSpPr>
                <p:nvPr/>
              </p:nvSpPr>
              <p:spPr bwMode="auto">
                <a:xfrm>
                  <a:off x="4785" y="3022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2" name="Line 273"/>
                <p:cNvSpPr>
                  <a:spLocks noChangeShapeType="1"/>
                </p:cNvSpPr>
                <p:nvPr/>
              </p:nvSpPr>
              <p:spPr bwMode="auto">
                <a:xfrm>
                  <a:off x="4785" y="315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3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4649" y="3203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4" name="Line 275"/>
                <p:cNvSpPr>
                  <a:spLocks noChangeShapeType="1"/>
                </p:cNvSpPr>
                <p:nvPr/>
              </p:nvSpPr>
              <p:spPr bwMode="auto">
                <a:xfrm>
                  <a:off x="4649" y="3294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5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4649" y="3385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6" name="Line 277"/>
                <p:cNvSpPr>
                  <a:spLocks noChangeShapeType="1"/>
                </p:cNvSpPr>
                <p:nvPr/>
              </p:nvSpPr>
              <p:spPr bwMode="auto">
                <a:xfrm>
                  <a:off x="4649" y="347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7" name="Line 278"/>
                <p:cNvSpPr>
                  <a:spLocks noChangeShapeType="1"/>
                </p:cNvSpPr>
                <p:nvPr/>
              </p:nvSpPr>
              <p:spPr bwMode="auto">
                <a:xfrm flipH="1">
                  <a:off x="4649" y="3566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8" name="Line 279"/>
                <p:cNvSpPr>
                  <a:spLocks noChangeShapeType="1"/>
                </p:cNvSpPr>
                <p:nvPr/>
              </p:nvSpPr>
              <p:spPr bwMode="auto">
                <a:xfrm>
                  <a:off x="4649" y="3657"/>
                  <a:ext cx="227" cy="9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9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4785" y="3748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0" name="Line 281"/>
                <p:cNvSpPr>
                  <a:spLocks noChangeShapeType="1"/>
                </p:cNvSpPr>
                <p:nvPr/>
              </p:nvSpPr>
              <p:spPr bwMode="auto">
                <a:xfrm>
                  <a:off x="4785" y="379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493" name="Group 561"/>
          <p:cNvGrpSpPr>
            <a:grpSpLocks/>
          </p:cNvGrpSpPr>
          <p:nvPr/>
        </p:nvGrpSpPr>
        <p:grpSpPr bwMode="auto">
          <a:xfrm>
            <a:off x="0" y="1774825"/>
            <a:ext cx="1547813" cy="400050"/>
            <a:chOff x="0" y="1084"/>
            <a:chExt cx="975" cy="252"/>
          </a:xfrm>
        </p:grpSpPr>
        <p:sp>
          <p:nvSpPr>
            <p:cNvPr id="20495" name="Text Box 562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0496" name="Rectangle 563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448"/>
          <p:cNvGrpSpPr>
            <a:grpSpLocks/>
          </p:cNvGrpSpPr>
          <p:nvPr/>
        </p:nvGrpSpPr>
        <p:grpSpPr bwMode="auto">
          <a:xfrm>
            <a:off x="7056438" y="488950"/>
            <a:ext cx="2124075" cy="2124075"/>
            <a:chOff x="4445" y="308"/>
            <a:chExt cx="1338" cy="1338"/>
          </a:xfrm>
        </p:grpSpPr>
        <p:sp>
          <p:nvSpPr>
            <p:cNvPr id="21823" name="Rectangle 449"/>
            <p:cNvSpPr>
              <a:spLocks noChangeArrowheads="1"/>
            </p:cNvSpPr>
            <p:nvPr/>
          </p:nvSpPr>
          <p:spPr bwMode="auto">
            <a:xfrm>
              <a:off x="4558" y="11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824" name="Rectangle 450"/>
            <p:cNvSpPr>
              <a:spLocks noChangeArrowheads="1"/>
            </p:cNvSpPr>
            <p:nvPr/>
          </p:nvSpPr>
          <p:spPr bwMode="auto">
            <a:xfrm>
              <a:off x="4558" y="5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1825" name="Picture 451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6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826" name="Group 452"/>
            <p:cNvGrpSpPr>
              <a:grpSpLocks/>
            </p:cNvGrpSpPr>
            <p:nvPr/>
          </p:nvGrpSpPr>
          <p:grpSpPr bwMode="auto">
            <a:xfrm>
              <a:off x="4518" y="638"/>
              <a:ext cx="1185" cy="73"/>
              <a:chOff x="4518" y="631"/>
              <a:chExt cx="1185" cy="73"/>
            </a:xfrm>
          </p:grpSpPr>
          <p:sp>
            <p:nvSpPr>
              <p:cNvPr id="21946" name="Rectangle 453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7" name="Rectangle 454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827" name="Group 455"/>
            <p:cNvGrpSpPr>
              <a:grpSpLocks/>
            </p:cNvGrpSpPr>
            <p:nvPr/>
          </p:nvGrpSpPr>
          <p:grpSpPr bwMode="auto">
            <a:xfrm>
              <a:off x="4611" y="648"/>
              <a:ext cx="1106" cy="62"/>
              <a:chOff x="4611" y="641"/>
              <a:chExt cx="1106" cy="62"/>
            </a:xfrm>
          </p:grpSpPr>
          <p:grpSp>
            <p:nvGrpSpPr>
              <p:cNvPr id="21893" name="Group 45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944" name="Oval 45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45" name="Oval 45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894" name="Group 45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935" name="Group 46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42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43" name="Oval 4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36" name="Group 46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40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41" name="Oval 4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37" name="Group 46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38" name="Oval 4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9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95" name="Group 46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926" name="Group 47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33" name="Oval 4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4" name="Oval 4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27" name="Group 47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31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2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28" name="Group 47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9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30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96" name="Group 47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917" name="Group 48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4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25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18" name="Group 48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2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23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19" name="Group 48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20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21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97" name="Group 48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908" name="Group 49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15" name="Oval 4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16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09" name="Group 49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13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14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10" name="Group 49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11" name="Oval 4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12" name="Oval 4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98" name="Group 49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899" name="Group 50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06" name="Oval 5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07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00" name="Group 50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04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05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901" name="Group 50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902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03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828" name="Group 509"/>
            <p:cNvGrpSpPr>
              <a:grpSpLocks/>
            </p:cNvGrpSpPr>
            <p:nvPr/>
          </p:nvGrpSpPr>
          <p:grpSpPr bwMode="auto">
            <a:xfrm>
              <a:off x="4813" y="1001"/>
              <a:ext cx="593" cy="149"/>
              <a:chOff x="4813" y="1001"/>
              <a:chExt cx="593" cy="149"/>
            </a:xfrm>
          </p:grpSpPr>
          <p:sp>
            <p:nvSpPr>
              <p:cNvPr id="21891" name="Freeform 510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2" name="Freeform 511"/>
              <p:cNvSpPr>
                <a:spLocks/>
              </p:cNvSpPr>
              <p:nvPr/>
            </p:nvSpPr>
            <p:spPr bwMode="auto">
              <a:xfrm>
                <a:off x="4813" y="1001"/>
                <a:ext cx="593" cy="149"/>
              </a:xfrm>
              <a:custGeom>
                <a:avLst/>
                <a:gdLst>
                  <a:gd name="T0" fmla="*/ 0 w 593"/>
                  <a:gd name="T1" fmla="*/ 101 h 149"/>
                  <a:gd name="T2" fmla="*/ 162 w 593"/>
                  <a:gd name="T3" fmla="*/ 101 h 149"/>
                  <a:gd name="T4" fmla="*/ 162 w 593"/>
                  <a:gd name="T5" fmla="*/ 149 h 149"/>
                  <a:gd name="T6" fmla="*/ 431 w 593"/>
                  <a:gd name="T7" fmla="*/ 149 h 149"/>
                  <a:gd name="T8" fmla="*/ 431 w 593"/>
                  <a:gd name="T9" fmla="*/ 101 h 149"/>
                  <a:gd name="T10" fmla="*/ 593 w 593"/>
                  <a:gd name="T11" fmla="*/ 101 h 149"/>
                  <a:gd name="T12" fmla="*/ 296 w 593"/>
                  <a:gd name="T13" fmla="*/ 0 h 149"/>
                  <a:gd name="T14" fmla="*/ 0 w 593"/>
                  <a:gd name="T15" fmla="*/ 101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9"/>
                  <a:gd name="T26" fmla="*/ 593 w 593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9">
                    <a:moveTo>
                      <a:pt x="0" y="101"/>
                    </a:moveTo>
                    <a:lnTo>
                      <a:pt x="162" y="101"/>
                    </a:lnTo>
                    <a:lnTo>
                      <a:pt x="162" y="149"/>
                    </a:lnTo>
                    <a:lnTo>
                      <a:pt x="431" y="149"/>
                    </a:lnTo>
                    <a:lnTo>
                      <a:pt x="431" y="101"/>
                    </a:lnTo>
                    <a:lnTo>
                      <a:pt x="593" y="101"/>
                    </a:lnTo>
                    <a:lnTo>
                      <a:pt x="296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829" name="Group 512"/>
            <p:cNvGrpSpPr>
              <a:grpSpLocks/>
            </p:cNvGrpSpPr>
            <p:nvPr/>
          </p:nvGrpSpPr>
          <p:grpSpPr bwMode="auto">
            <a:xfrm>
              <a:off x="4813" y="706"/>
              <a:ext cx="593" cy="148"/>
              <a:chOff x="4813" y="706"/>
              <a:chExt cx="593" cy="148"/>
            </a:xfrm>
          </p:grpSpPr>
          <p:sp>
            <p:nvSpPr>
              <p:cNvPr id="21889" name="Freeform 513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0" name="Freeform 514"/>
              <p:cNvSpPr>
                <a:spLocks/>
              </p:cNvSpPr>
              <p:nvPr/>
            </p:nvSpPr>
            <p:spPr bwMode="auto">
              <a:xfrm>
                <a:off x="4813" y="706"/>
                <a:ext cx="593" cy="148"/>
              </a:xfrm>
              <a:custGeom>
                <a:avLst/>
                <a:gdLst>
                  <a:gd name="T0" fmla="*/ 0 w 593"/>
                  <a:gd name="T1" fmla="*/ 48 h 148"/>
                  <a:gd name="T2" fmla="*/ 162 w 593"/>
                  <a:gd name="T3" fmla="*/ 48 h 148"/>
                  <a:gd name="T4" fmla="*/ 162 w 593"/>
                  <a:gd name="T5" fmla="*/ 0 h 148"/>
                  <a:gd name="T6" fmla="*/ 431 w 593"/>
                  <a:gd name="T7" fmla="*/ 0 h 148"/>
                  <a:gd name="T8" fmla="*/ 431 w 593"/>
                  <a:gd name="T9" fmla="*/ 48 h 148"/>
                  <a:gd name="T10" fmla="*/ 593 w 593"/>
                  <a:gd name="T11" fmla="*/ 48 h 148"/>
                  <a:gd name="T12" fmla="*/ 296 w 593"/>
                  <a:gd name="T13" fmla="*/ 148 h 148"/>
                  <a:gd name="T14" fmla="*/ 0 w 593"/>
                  <a:gd name="T15" fmla="*/ 48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148"/>
                  <a:gd name="T26" fmla="*/ 593 w 593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148">
                    <a:moveTo>
                      <a:pt x="0" y="48"/>
                    </a:moveTo>
                    <a:lnTo>
                      <a:pt x="162" y="48"/>
                    </a:lnTo>
                    <a:lnTo>
                      <a:pt x="162" y="0"/>
                    </a:lnTo>
                    <a:lnTo>
                      <a:pt x="431" y="0"/>
                    </a:lnTo>
                    <a:lnTo>
                      <a:pt x="431" y="48"/>
                    </a:lnTo>
                    <a:lnTo>
                      <a:pt x="593" y="48"/>
                    </a:lnTo>
                    <a:lnTo>
                      <a:pt x="296" y="148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830" name="Group 515"/>
            <p:cNvGrpSpPr>
              <a:grpSpLocks/>
            </p:cNvGrpSpPr>
            <p:nvPr/>
          </p:nvGrpSpPr>
          <p:grpSpPr bwMode="auto">
            <a:xfrm>
              <a:off x="4518" y="1141"/>
              <a:ext cx="1185" cy="73"/>
              <a:chOff x="4518" y="1150"/>
              <a:chExt cx="1185" cy="73"/>
            </a:xfrm>
          </p:grpSpPr>
          <p:sp>
            <p:nvSpPr>
              <p:cNvPr id="21887" name="Rectangle 516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8" name="Rectangle 517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831" name="Group 518"/>
            <p:cNvGrpSpPr>
              <a:grpSpLocks/>
            </p:cNvGrpSpPr>
            <p:nvPr/>
          </p:nvGrpSpPr>
          <p:grpSpPr bwMode="auto">
            <a:xfrm>
              <a:off x="4586" y="1145"/>
              <a:ext cx="1106" cy="62"/>
              <a:chOff x="4611" y="641"/>
              <a:chExt cx="1106" cy="62"/>
            </a:xfrm>
          </p:grpSpPr>
          <p:grpSp>
            <p:nvGrpSpPr>
              <p:cNvPr id="21834" name="Group 519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885" name="Oval 520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86" name="Oval 521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835" name="Group 522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876" name="Group 523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83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84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77" name="Group 526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81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82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78" name="Group 529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9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80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36" name="Group 532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867" name="Group 53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4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75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68" name="Group 53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2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73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69" name="Group 53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70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71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37" name="Group 542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858" name="Group 54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65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66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59" name="Group 54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63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64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60" name="Group 54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61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62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38" name="Group 552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849" name="Group 55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56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57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50" name="Group 55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54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55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51" name="Group 55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52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53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39" name="Group 562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840" name="Group 56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47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48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41" name="Group 56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45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46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42" name="Group 56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43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44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1832" name="Freeform 572"/>
            <p:cNvSpPr>
              <a:spLocks/>
            </p:cNvSpPr>
            <p:nvPr/>
          </p:nvSpPr>
          <p:spPr bwMode="auto">
            <a:xfrm>
              <a:off x="4445" y="308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833" name="Freeform 573"/>
            <p:cNvSpPr>
              <a:spLocks/>
            </p:cNvSpPr>
            <p:nvPr/>
          </p:nvSpPr>
          <p:spPr bwMode="auto">
            <a:xfrm flipH="1">
              <a:off x="5571" y="391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grpSp>
        <p:nvGrpSpPr>
          <p:cNvPr id="21507" name="Group 598"/>
          <p:cNvGrpSpPr>
            <a:grpSpLocks/>
          </p:cNvGrpSpPr>
          <p:nvPr/>
        </p:nvGrpSpPr>
        <p:grpSpPr bwMode="auto">
          <a:xfrm>
            <a:off x="7056438" y="2170113"/>
            <a:ext cx="2052637" cy="2411412"/>
            <a:chOff x="4445" y="1517"/>
            <a:chExt cx="1293" cy="1519"/>
          </a:xfrm>
        </p:grpSpPr>
        <p:sp>
          <p:nvSpPr>
            <p:cNvPr id="21692" name="Rectangle 599"/>
            <p:cNvSpPr>
              <a:spLocks noChangeArrowheads="1"/>
            </p:cNvSpPr>
            <p:nvPr/>
          </p:nvSpPr>
          <p:spPr bwMode="auto">
            <a:xfrm>
              <a:off x="4558" y="2530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693" name="Rectangle 600"/>
            <p:cNvSpPr>
              <a:spLocks noChangeArrowheads="1"/>
            </p:cNvSpPr>
            <p:nvPr/>
          </p:nvSpPr>
          <p:spPr bwMode="auto">
            <a:xfrm>
              <a:off x="4558" y="1895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1694" name="Picture 601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58" y="2031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695" name="Group 602"/>
            <p:cNvGrpSpPr>
              <a:grpSpLocks/>
            </p:cNvGrpSpPr>
            <p:nvPr/>
          </p:nvGrpSpPr>
          <p:grpSpPr bwMode="auto">
            <a:xfrm>
              <a:off x="4518" y="2006"/>
              <a:ext cx="1185" cy="73"/>
              <a:chOff x="4518" y="631"/>
              <a:chExt cx="1185" cy="73"/>
            </a:xfrm>
          </p:grpSpPr>
          <p:sp>
            <p:nvSpPr>
              <p:cNvPr id="21821" name="Rectangle 603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2" name="Rectangle 604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96" name="Group 605"/>
            <p:cNvGrpSpPr>
              <a:grpSpLocks/>
            </p:cNvGrpSpPr>
            <p:nvPr/>
          </p:nvGrpSpPr>
          <p:grpSpPr bwMode="auto">
            <a:xfrm>
              <a:off x="4611" y="2016"/>
              <a:ext cx="1106" cy="62"/>
              <a:chOff x="4611" y="641"/>
              <a:chExt cx="1106" cy="62"/>
            </a:xfrm>
          </p:grpSpPr>
          <p:grpSp>
            <p:nvGrpSpPr>
              <p:cNvPr id="21768" name="Group 60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819" name="Oval 60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20" name="Oval 60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69" name="Group 60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810" name="Group 61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17" name="Oval 6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8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1" name="Group 61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15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6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2" name="Group 61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13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4" name="Oval 6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70" name="Group 61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801" name="Group 62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08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9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2" name="Group 62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06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7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3" name="Group 62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804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5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71" name="Group 62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792" name="Group 63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9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00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3" name="Group 63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7" name="Oval 63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8" name="Oval 63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4" name="Group 63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5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6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72" name="Group 63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783" name="Group 64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90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1" name="Oval 6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84" name="Group 64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88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9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85" name="Group 64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86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7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73" name="Group 64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774" name="Group 65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81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2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75" name="Group 65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79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80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76" name="Group 65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77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78" name="Oval 6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697" name="Group 659"/>
            <p:cNvGrpSpPr>
              <a:grpSpLocks/>
            </p:cNvGrpSpPr>
            <p:nvPr/>
          </p:nvGrpSpPr>
          <p:grpSpPr bwMode="auto">
            <a:xfrm>
              <a:off x="4518" y="2509"/>
              <a:ext cx="1185" cy="73"/>
              <a:chOff x="4518" y="1150"/>
              <a:chExt cx="1185" cy="73"/>
            </a:xfrm>
          </p:grpSpPr>
          <p:sp>
            <p:nvSpPr>
              <p:cNvPr id="21766" name="Rectangle 660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67" name="Rectangle 661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98" name="Group 662"/>
            <p:cNvGrpSpPr>
              <a:grpSpLocks/>
            </p:cNvGrpSpPr>
            <p:nvPr/>
          </p:nvGrpSpPr>
          <p:grpSpPr bwMode="auto">
            <a:xfrm>
              <a:off x="4586" y="2513"/>
              <a:ext cx="1106" cy="62"/>
              <a:chOff x="4611" y="641"/>
              <a:chExt cx="1106" cy="62"/>
            </a:xfrm>
          </p:grpSpPr>
          <p:grpSp>
            <p:nvGrpSpPr>
              <p:cNvPr id="21713" name="Group 663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764" name="Oval 664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5" name="Oval 665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14" name="Group 666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755" name="Group 667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62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63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56" name="Group 670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60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61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57" name="Group 673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58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9" name="Oval 6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15" name="Group 676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746" name="Group 67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53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4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47" name="Group 68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51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2" name="Oval 6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48" name="Group 68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9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0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16" name="Group 686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737" name="Group 68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4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45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38" name="Group 69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2" name="Oval 6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43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39" name="Group 69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40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41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17" name="Group 696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728" name="Group 69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35" name="Oval 6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6" name="Oval 69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29" name="Group 70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33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4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30" name="Group 70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31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2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718" name="Group 706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719" name="Group 707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26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27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20" name="Group 710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24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25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21" name="Group 713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722" name="Oval 7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23" name="Oval 7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1699" name="Freeform 716"/>
            <p:cNvSpPr>
              <a:spLocks/>
            </p:cNvSpPr>
            <p:nvPr/>
          </p:nvSpPr>
          <p:spPr bwMode="auto">
            <a:xfrm>
              <a:off x="4445" y="1517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700" name="Freeform 717"/>
            <p:cNvSpPr>
              <a:spLocks/>
            </p:cNvSpPr>
            <p:nvPr/>
          </p:nvSpPr>
          <p:spPr bwMode="auto">
            <a:xfrm flipH="1">
              <a:off x="5602" y="1736"/>
              <a:ext cx="136" cy="1255"/>
            </a:xfrm>
            <a:custGeom>
              <a:avLst/>
              <a:gdLst>
                <a:gd name="T0" fmla="*/ 131 w 212"/>
                <a:gd name="T1" fmla="*/ 171 h 938"/>
                <a:gd name="T2" fmla="*/ 102 w 212"/>
                <a:gd name="T3" fmla="*/ 475 h 938"/>
                <a:gd name="T4" fmla="*/ 131 w 212"/>
                <a:gd name="T5" fmla="*/ 839 h 938"/>
                <a:gd name="T6" fmla="*/ 72 w 212"/>
                <a:gd name="T7" fmla="*/ 1204 h 938"/>
                <a:gd name="T8" fmla="*/ 15 w 212"/>
                <a:gd name="T9" fmla="*/ 1082 h 938"/>
                <a:gd name="T10" fmla="*/ 15 w 212"/>
                <a:gd name="T11" fmla="*/ 171 h 938"/>
                <a:gd name="T12" fmla="*/ 102 w 212"/>
                <a:gd name="T13" fmla="*/ 51 h 938"/>
                <a:gd name="T14" fmla="*/ 131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grpSp>
          <p:nvGrpSpPr>
            <p:cNvPr id="21701" name="Group 718"/>
            <p:cNvGrpSpPr>
              <a:grpSpLocks/>
            </p:cNvGrpSpPr>
            <p:nvPr/>
          </p:nvGrpSpPr>
          <p:grpSpPr bwMode="auto">
            <a:xfrm>
              <a:off x="4785" y="1563"/>
              <a:ext cx="160" cy="332"/>
              <a:chOff x="4961" y="1573"/>
              <a:chExt cx="296" cy="445"/>
            </a:xfrm>
          </p:grpSpPr>
          <p:sp>
            <p:nvSpPr>
              <p:cNvPr id="21711" name="Freeform 719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" name="Freeform 720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02" name="Group 721"/>
            <p:cNvGrpSpPr>
              <a:grpSpLocks/>
            </p:cNvGrpSpPr>
            <p:nvPr/>
          </p:nvGrpSpPr>
          <p:grpSpPr bwMode="auto">
            <a:xfrm>
              <a:off x="4785" y="2705"/>
              <a:ext cx="160" cy="331"/>
              <a:chOff x="4961" y="2610"/>
              <a:chExt cx="296" cy="443"/>
            </a:xfrm>
          </p:grpSpPr>
          <p:sp>
            <p:nvSpPr>
              <p:cNvPr id="21709" name="Freeform 722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" name="Freeform 723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03" name="Group 724"/>
            <p:cNvGrpSpPr>
              <a:grpSpLocks/>
            </p:cNvGrpSpPr>
            <p:nvPr/>
          </p:nvGrpSpPr>
          <p:grpSpPr bwMode="auto">
            <a:xfrm>
              <a:off x="5266" y="1563"/>
              <a:ext cx="160" cy="332"/>
              <a:chOff x="4961" y="1573"/>
              <a:chExt cx="296" cy="445"/>
            </a:xfrm>
          </p:grpSpPr>
          <p:sp>
            <p:nvSpPr>
              <p:cNvPr id="21707" name="Freeform 725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8" name="Freeform 726"/>
              <p:cNvSpPr>
                <a:spLocks/>
              </p:cNvSpPr>
              <p:nvPr/>
            </p:nvSpPr>
            <p:spPr bwMode="auto">
              <a:xfrm>
                <a:off x="4961" y="1573"/>
                <a:ext cx="296" cy="445"/>
              </a:xfrm>
              <a:custGeom>
                <a:avLst/>
                <a:gdLst>
                  <a:gd name="T0" fmla="*/ 0 w 296"/>
                  <a:gd name="T1" fmla="*/ 145 h 445"/>
                  <a:gd name="T2" fmla="*/ 81 w 296"/>
                  <a:gd name="T3" fmla="*/ 145 h 445"/>
                  <a:gd name="T4" fmla="*/ 81 w 296"/>
                  <a:gd name="T5" fmla="*/ 0 h 445"/>
                  <a:gd name="T6" fmla="*/ 215 w 296"/>
                  <a:gd name="T7" fmla="*/ 0 h 445"/>
                  <a:gd name="T8" fmla="*/ 215 w 296"/>
                  <a:gd name="T9" fmla="*/ 145 h 445"/>
                  <a:gd name="T10" fmla="*/ 296 w 296"/>
                  <a:gd name="T11" fmla="*/ 145 h 445"/>
                  <a:gd name="T12" fmla="*/ 148 w 296"/>
                  <a:gd name="T13" fmla="*/ 445 h 445"/>
                  <a:gd name="T14" fmla="*/ 0 w 296"/>
                  <a:gd name="T15" fmla="*/ 145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5"/>
                  <a:gd name="T26" fmla="*/ 296 w 296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5">
                    <a:moveTo>
                      <a:pt x="0" y="145"/>
                    </a:moveTo>
                    <a:lnTo>
                      <a:pt x="81" y="145"/>
                    </a:lnTo>
                    <a:lnTo>
                      <a:pt x="81" y="0"/>
                    </a:lnTo>
                    <a:lnTo>
                      <a:pt x="215" y="0"/>
                    </a:lnTo>
                    <a:lnTo>
                      <a:pt x="215" y="145"/>
                    </a:lnTo>
                    <a:lnTo>
                      <a:pt x="296" y="145"/>
                    </a:lnTo>
                    <a:lnTo>
                      <a:pt x="148" y="4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04" name="Group 727"/>
            <p:cNvGrpSpPr>
              <a:grpSpLocks/>
            </p:cNvGrpSpPr>
            <p:nvPr/>
          </p:nvGrpSpPr>
          <p:grpSpPr bwMode="auto">
            <a:xfrm>
              <a:off x="5266" y="2705"/>
              <a:ext cx="160" cy="331"/>
              <a:chOff x="4961" y="2610"/>
              <a:chExt cx="296" cy="443"/>
            </a:xfrm>
          </p:grpSpPr>
          <p:sp>
            <p:nvSpPr>
              <p:cNvPr id="21705" name="Freeform 728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6" name="Freeform 729"/>
              <p:cNvSpPr>
                <a:spLocks/>
              </p:cNvSpPr>
              <p:nvPr/>
            </p:nvSpPr>
            <p:spPr bwMode="auto">
              <a:xfrm>
                <a:off x="4961" y="2610"/>
                <a:ext cx="296" cy="443"/>
              </a:xfrm>
              <a:custGeom>
                <a:avLst/>
                <a:gdLst>
                  <a:gd name="T0" fmla="*/ 0 w 296"/>
                  <a:gd name="T1" fmla="*/ 299 h 443"/>
                  <a:gd name="T2" fmla="*/ 81 w 296"/>
                  <a:gd name="T3" fmla="*/ 299 h 443"/>
                  <a:gd name="T4" fmla="*/ 81 w 296"/>
                  <a:gd name="T5" fmla="*/ 443 h 443"/>
                  <a:gd name="T6" fmla="*/ 215 w 296"/>
                  <a:gd name="T7" fmla="*/ 443 h 443"/>
                  <a:gd name="T8" fmla="*/ 215 w 296"/>
                  <a:gd name="T9" fmla="*/ 299 h 443"/>
                  <a:gd name="T10" fmla="*/ 296 w 296"/>
                  <a:gd name="T11" fmla="*/ 299 h 443"/>
                  <a:gd name="T12" fmla="*/ 148 w 296"/>
                  <a:gd name="T13" fmla="*/ 0 h 443"/>
                  <a:gd name="T14" fmla="*/ 0 w 296"/>
                  <a:gd name="T15" fmla="*/ 299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443"/>
                  <a:gd name="T26" fmla="*/ 296 w 296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443">
                    <a:moveTo>
                      <a:pt x="0" y="299"/>
                    </a:moveTo>
                    <a:lnTo>
                      <a:pt x="81" y="299"/>
                    </a:lnTo>
                    <a:lnTo>
                      <a:pt x="81" y="443"/>
                    </a:lnTo>
                    <a:lnTo>
                      <a:pt x="215" y="443"/>
                    </a:lnTo>
                    <a:lnTo>
                      <a:pt x="215" y="299"/>
                    </a:lnTo>
                    <a:lnTo>
                      <a:pt x="296" y="299"/>
                    </a:lnTo>
                    <a:lnTo>
                      <a:pt x="148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98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Mechanisms during hot pressing</a:t>
            </a:r>
          </a:p>
        </p:txBody>
      </p:sp>
      <p:pic>
        <p:nvPicPr>
          <p:cNvPr id="21509" name="Picture 3" descr="humph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200" y="775449"/>
            <a:ext cx="509587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132"/>
          <p:cNvSpPr txBox="1">
            <a:spLocks noChangeArrowheads="1"/>
          </p:cNvSpPr>
          <p:nvPr/>
        </p:nvSpPr>
        <p:spPr bwMode="auto">
          <a:xfrm>
            <a:off x="2913063" y="765175"/>
            <a:ext cx="2803525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0">
            <a:spAutoFit/>
          </a:bodyPr>
          <a:lstStyle/>
          <a:p>
            <a:pPr algn="ctr"/>
            <a:r>
              <a:rPr lang="de-DE">
                <a:solidFill>
                  <a:srgbClr val="CC0000"/>
                </a:solidFill>
              </a:rPr>
              <a:t>        Thermodynamics        </a:t>
            </a:r>
          </a:p>
        </p:txBody>
      </p:sp>
      <p:sp>
        <p:nvSpPr>
          <p:cNvPr id="21512" name="Oval 133"/>
          <p:cNvSpPr>
            <a:spLocks noChangeArrowheads="1"/>
          </p:cNvSpPr>
          <p:nvPr/>
        </p:nvSpPr>
        <p:spPr bwMode="auto">
          <a:xfrm>
            <a:off x="1692275" y="620713"/>
            <a:ext cx="5327650" cy="28813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513" name="Text Box 134"/>
          <p:cNvSpPr txBox="1">
            <a:spLocks noChangeArrowheads="1"/>
          </p:cNvSpPr>
          <p:nvPr/>
        </p:nvSpPr>
        <p:spPr bwMode="auto">
          <a:xfrm>
            <a:off x="4824413" y="5338763"/>
            <a:ext cx="1000125" cy="29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r>
              <a:rPr lang="de-DE">
                <a:solidFill>
                  <a:srgbClr val="000099"/>
                </a:solidFill>
              </a:rPr>
              <a:t>Rheology</a:t>
            </a:r>
          </a:p>
        </p:txBody>
      </p:sp>
      <p:sp>
        <p:nvSpPr>
          <p:cNvPr id="21514" name="Oval 135"/>
          <p:cNvSpPr>
            <a:spLocks noChangeArrowheads="1"/>
          </p:cNvSpPr>
          <p:nvPr/>
        </p:nvSpPr>
        <p:spPr bwMode="auto">
          <a:xfrm>
            <a:off x="4498975" y="4206875"/>
            <a:ext cx="1701800" cy="249872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21515" name="Group 731"/>
          <p:cNvGrpSpPr>
            <a:grpSpLocks/>
          </p:cNvGrpSpPr>
          <p:nvPr/>
        </p:nvGrpSpPr>
        <p:grpSpPr bwMode="auto">
          <a:xfrm>
            <a:off x="7031038" y="4581525"/>
            <a:ext cx="2078037" cy="2027238"/>
            <a:chOff x="4429" y="2886"/>
            <a:chExt cx="1309" cy="1277"/>
          </a:xfrm>
        </p:grpSpPr>
        <p:sp>
          <p:nvSpPr>
            <p:cNvPr id="21546" name="Rectangle 272"/>
            <p:cNvSpPr>
              <a:spLocks noChangeArrowheads="1"/>
            </p:cNvSpPr>
            <p:nvPr/>
          </p:nvSpPr>
          <p:spPr bwMode="auto">
            <a:xfrm>
              <a:off x="4542" y="3762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1547" name="Rectangle 273"/>
            <p:cNvSpPr>
              <a:spLocks noChangeArrowheads="1"/>
            </p:cNvSpPr>
            <p:nvPr/>
          </p:nvSpPr>
          <p:spPr bwMode="auto">
            <a:xfrm>
              <a:off x="4542" y="3127"/>
              <a:ext cx="1089" cy="182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100000">
                  <a:srgbClr val="96969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pic>
          <p:nvPicPr>
            <p:cNvPr id="21548" name="Picture 274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42" y="3263"/>
              <a:ext cx="108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49" name="Group 275"/>
            <p:cNvGrpSpPr>
              <a:grpSpLocks/>
            </p:cNvGrpSpPr>
            <p:nvPr/>
          </p:nvGrpSpPr>
          <p:grpSpPr bwMode="auto">
            <a:xfrm>
              <a:off x="4502" y="3238"/>
              <a:ext cx="1185" cy="73"/>
              <a:chOff x="4518" y="631"/>
              <a:chExt cx="1185" cy="73"/>
            </a:xfrm>
          </p:grpSpPr>
          <p:sp>
            <p:nvSpPr>
              <p:cNvPr id="21690" name="Rectangle 276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91" name="Rectangle 277"/>
              <p:cNvSpPr>
                <a:spLocks noChangeArrowheads="1"/>
              </p:cNvSpPr>
              <p:nvPr/>
            </p:nvSpPr>
            <p:spPr bwMode="auto">
              <a:xfrm>
                <a:off x="4518" y="631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50" name="Group 278"/>
            <p:cNvGrpSpPr>
              <a:grpSpLocks/>
            </p:cNvGrpSpPr>
            <p:nvPr/>
          </p:nvGrpSpPr>
          <p:grpSpPr bwMode="auto">
            <a:xfrm>
              <a:off x="4595" y="3248"/>
              <a:ext cx="1106" cy="62"/>
              <a:chOff x="4611" y="641"/>
              <a:chExt cx="1106" cy="62"/>
            </a:xfrm>
          </p:grpSpPr>
          <p:grpSp>
            <p:nvGrpSpPr>
              <p:cNvPr id="21637" name="Group 279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688" name="Oval 280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89" name="Oval 281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638" name="Group 282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679" name="Group 283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86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87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80" name="Group 286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84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85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81" name="Group 289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82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8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39" name="Group 292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670" name="Group 29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77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8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71" name="Group 29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75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6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72" name="Group 29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73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4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40" name="Group 302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661" name="Group 30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68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9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62" name="Group 30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66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7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63" name="Group 30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64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5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41" name="Group 312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652" name="Group 31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9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60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53" name="Group 31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7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54" name="Group 31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5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6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42" name="Group 322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643" name="Group 323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50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1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44" name="Group 326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48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49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45" name="Group 329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46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47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551" name="Group 332"/>
            <p:cNvGrpSpPr>
              <a:grpSpLocks/>
            </p:cNvGrpSpPr>
            <p:nvPr/>
          </p:nvGrpSpPr>
          <p:grpSpPr bwMode="auto">
            <a:xfrm>
              <a:off x="4502" y="3741"/>
              <a:ext cx="1185" cy="73"/>
              <a:chOff x="4518" y="1150"/>
              <a:chExt cx="1185" cy="73"/>
            </a:xfrm>
          </p:grpSpPr>
          <p:sp>
            <p:nvSpPr>
              <p:cNvPr id="21635" name="Rectangle 333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6" name="Rectangle 334"/>
              <p:cNvSpPr>
                <a:spLocks noChangeArrowheads="1"/>
              </p:cNvSpPr>
              <p:nvPr/>
            </p:nvSpPr>
            <p:spPr bwMode="auto">
              <a:xfrm>
                <a:off x="4518" y="1150"/>
                <a:ext cx="1185" cy="73"/>
              </a:xfrm>
              <a:prstGeom prst="rect">
                <a:avLst/>
              </a:prstGeom>
              <a:noFill/>
              <a:ln w="15875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52" name="Group 335"/>
            <p:cNvGrpSpPr>
              <a:grpSpLocks/>
            </p:cNvGrpSpPr>
            <p:nvPr/>
          </p:nvGrpSpPr>
          <p:grpSpPr bwMode="auto">
            <a:xfrm>
              <a:off x="4570" y="3745"/>
              <a:ext cx="1106" cy="62"/>
              <a:chOff x="4611" y="641"/>
              <a:chExt cx="1106" cy="62"/>
            </a:xfrm>
          </p:grpSpPr>
          <p:grpSp>
            <p:nvGrpSpPr>
              <p:cNvPr id="21582" name="Group 336"/>
              <p:cNvGrpSpPr>
                <a:grpSpLocks/>
              </p:cNvGrpSpPr>
              <p:nvPr/>
            </p:nvGrpSpPr>
            <p:grpSpPr bwMode="auto">
              <a:xfrm>
                <a:off x="4611" y="641"/>
                <a:ext cx="61" cy="61"/>
                <a:chOff x="4655" y="2181"/>
                <a:chExt cx="61" cy="61"/>
              </a:xfrm>
            </p:grpSpPr>
            <p:sp>
              <p:nvSpPr>
                <p:cNvPr id="21633" name="Oval 337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34" name="Oval 338"/>
                <p:cNvSpPr>
                  <a:spLocks noChangeArrowheads="1"/>
                </p:cNvSpPr>
                <p:nvPr/>
              </p:nvSpPr>
              <p:spPr bwMode="auto">
                <a:xfrm>
                  <a:off x="4655" y="2181"/>
                  <a:ext cx="61" cy="6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83" name="Group 339"/>
              <p:cNvGrpSpPr>
                <a:grpSpLocks/>
              </p:cNvGrpSpPr>
              <p:nvPr/>
            </p:nvGrpSpPr>
            <p:grpSpPr bwMode="auto">
              <a:xfrm>
                <a:off x="4684" y="642"/>
                <a:ext cx="197" cy="61"/>
                <a:chOff x="4740" y="663"/>
                <a:chExt cx="197" cy="61"/>
              </a:xfrm>
            </p:grpSpPr>
            <p:grpSp>
              <p:nvGrpSpPr>
                <p:cNvPr id="21624" name="Group 340"/>
                <p:cNvGrpSpPr>
                  <a:grpSpLocks/>
                </p:cNvGrpSpPr>
                <p:nvPr/>
              </p:nvGrpSpPr>
              <p:grpSpPr bwMode="auto">
                <a:xfrm>
                  <a:off x="474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31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32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25" name="Group 343"/>
                <p:cNvGrpSpPr>
                  <a:grpSpLocks/>
                </p:cNvGrpSpPr>
                <p:nvPr/>
              </p:nvGrpSpPr>
              <p:grpSpPr bwMode="auto">
                <a:xfrm>
                  <a:off x="4876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9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30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26" name="Group 346"/>
                <p:cNvGrpSpPr>
                  <a:grpSpLocks/>
                </p:cNvGrpSpPr>
                <p:nvPr/>
              </p:nvGrpSpPr>
              <p:grpSpPr bwMode="auto">
                <a:xfrm>
                  <a:off x="4808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7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28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84" name="Group 349"/>
              <p:cNvGrpSpPr>
                <a:grpSpLocks/>
              </p:cNvGrpSpPr>
              <p:nvPr/>
            </p:nvGrpSpPr>
            <p:grpSpPr bwMode="auto">
              <a:xfrm>
                <a:off x="4895" y="642"/>
                <a:ext cx="197" cy="61"/>
                <a:chOff x="4944" y="663"/>
                <a:chExt cx="197" cy="61"/>
              </a:xfrm>
            </p:grpSpPr>
            <p:grpSp>
              <p:nvGrpSpPr>
                <p:cNvPr id="21615" name="Group 35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2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23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16" name="Group 35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20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21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17" name="Group 35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18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9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85" name="Group 359"/>
              <p:cNvGrpSpPr>
                <a:grpSpLocks/>
              </p:cNvGrpSpPr>
              <p:nvPr/>
            </p:nvGrpSpPr>
            <p:grpSpPr bwMode="auto">
              <a:xfrm>
                <a:off x="5104" y="642"/>
                <a:ext cx="197" cy="61"/>
                <a:chOff x="4944" y="663"/>
                <a:chExt cx="197" cy="61"/>
              </a:xfrm>
            </p:grpSpPr>
            <p:grpSp>
              <p:nvGrpSpPr>
                <p:cNvPr id="21606" name="Group 36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13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4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07" name="Group 36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11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2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08" name="Group 36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9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0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86" name="Group 369"/>
              <p:cNvGrpSpPr>
                <a:grpSpLocks/>
              </p:cNvGrpSpPr>
              <p:nvPr/>
            </p:nvGrpSpPr>
            <p:grpSpPr bwMode="auto">
              <a:xfrm>
                <a:off x="5314" y="642"/>
                <a:ext cx="197" cy="61"/>
                <a:chOff x="4944" y="663"/>
                <a:chExt cx="197" cy="61"/>
              </a:xfrm>
            </p:grpSpPr>
            <p:grpSp>
              <p:nvGrpSpPr>
                <p:cNvPr id="21597" name="Group 37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4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5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98" name="Group 37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99" name="Group 37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600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1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87" name="Group 379"/>
              <p:cNvGrpSpPr>
                <a:grpSpLocks/>
              </p:cNvGrpSpPr>
              <p:nvPr/>
            </p:nvGrpSpPr>
            <p:grpSpPr bwMode="auto">
              <a:xfrm>
                <a:off x="5520" y="642"/>
                <a:ext cx="197" cy="61"/>
                <a:chOff x="4944" y="663"/>
                <a:chExt cx="197" cy="61"/>
              </a:xfrm>
            </p:grpSpPr>
            <p:grpSp>
              <p:nvGrpSpPr>
                <p:cNvPr id="21588" name="Group 380"/>
                <p:cNvGrpSpPr>
                  <a:grpSpLocks/>
                </p:cNvGrpSpPr>
                <p:nvPr/>
              </p:nvGrpSpPr>
              <p:grpSpPr bwMode="auto">
                <a:xfrm>
                  <a:off x="4944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595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6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89" name="Group 383"/>
                <p:cNvGrpSpPr>
                  <a:grpSpLocks/>
                </p:cNvGrpSpPr>
                <p:nvPr/>
              </p:nvGrpSpPr>
              <p:grpSpPr bwMode="auto">
                <a:xfrm>
                  <a:off x="5080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593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4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90" name="Group 386"/>
                <p:cNvGrpSpPr>
                  <a:grpSpLocks/>
                </p:cNvGrpSpPr>
                <p:nvPr/>
              </p:nvGrpSpPr>
              <p:grpSpPr bwMode="auto">
                <a:xfrm>
                  <a:off x="5012" y="663"/>
                  <a:ext cx="61" cy="61"/>
                  <a:chOff x="4655" y="2181"/>
                  <a:chExt cx="61" cy="61"/>
                </a:xfrm>
              </p:grpSpPr>
              <p:sp>
                <p:nvSpPr>
                  <p:cNvPr id="21591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2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2181"/>
                    <a:ext cx="61" cy="6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1553" name="Freeform 390"/>
            <p:cNvSpPr>
              <a:spLocks/>
            </p:cNvSpPr>
            <p:nvPr/>
          </p:nvSpPr>
          <p:spPr bwMode="auto">
            <a:xfrm>
              <a:off x="4429" y="2908"/>
              <a:ext cx="212" cy="1255"/>
            </a:xfrm>
            <a:custGeom>
              <a:avLst/>
              <a:gdLst>
                <a:gd name="T0" fmla="*/ 204 w 212"/>
                <a:gd name="T1" fmla="*/ 171 h 938"/>
                <a:gd name="T2" fmla="*/ 159 w 212"/>
                <a:gd name="T3" fmla="*/ 475 h 938"/>
                <a:gd name="T4" fmla="*/ 204 w 212"/>
                <a:gd name="T5" fmla="*/ 839 h 938"/>
                <a:gd name="T6" fmla="*/ 113 w 212"/>
                <a:gd name="T7" fmla="*/ 1204 h 938"/>
                <a:gd name="T8" fmla="*/ 23 w 212"/>
                <a:gd name="T9" fmla="*/ 1082 h 938"/>
                <a:gd name="T10" fmla="*/ 23 w 212"/>
                <a:gd name="T11" fmla="*/ 171 h 938"/>
                <a:gd name="T12" fmla="*/ 159 w 212"/>
                <a:gd name="T13" fmla="*/ 51 h 938"/>
                <a:gd name="T14" fmla="*/ 204 w 212"/>
                <a:gd name="T15" fmla="*/ 171 h 9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"/>
                <a:gd name="T25" fmla="*/ 0 h 938"/>
                <a:gd name="T26" fmla="*/ 212 w 212"/>
                <a:gd name="T27" fmla="*/ 938 h 9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" h="938">
                  <a:moveTo>
                    <a:pt x="204" y="128"/>
                  </a:moveTo>
                  <a:cubicBezTo>
                    <a:pt x="204" y="181"/>
                    <a:pt x="159" y="272"/>
                    <a:pt x="159" y="355"/>
                  </a:cubicBezTo>
                  <a:cubicBezTo>
                    <a:pt x="159" y="438"/>
                    <a:pt x="212" y="536"/>
                    <a:pt x="204" y="627"/>
                  </a:cubicBezTo>
                  <a:cubicBezTo>
                    <a:pt x="196" y="718"/>
                    <a:pt x="143" y="870"/>
                    <a:pt x="113" y="900"/>
                  </a:cubicBezTo>
                  <a:cubicBezTo>
                    <a:pt x="83" y="930"/>
                    <a:pt x="38" y="938"/>
                    <a:pt x="23" y="809"/>
                  </a:cubicBezTo>
                  <a:cubicBezTo>
                    <a:pt x="8" y="680"/>
                    <a:pt x="0" y="256"/>
                    <a:pt x="23" y="128"/>
                  </a:cubicBezTo>
                  <a:cubicBezTo>
                    <a:pt x="46" y="0"/>
                    <a:pt x="129" y="38"/>
                    <a:pt x="159" y="38"/>
                  </a:cubicBezTo>
                  <a:cubicBezTo>
                    <a:pt x="189" y="38"/>
                    <a:pt x="204" y="75"/>
                    <a:pt x="204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grpSp>
          <p:nvGrpSpPr>
            <p:cNvPr id="21554" name="Group 391"/>
            <p:cNvGrpSpPr>
              <a:grpSpLocks/>
            </p:cNvGrpSpPr>
            <p:nvPr/>
          </p:nvGrpSpPr>
          <p:grpSpPr bwMode="auto">
            <a:xfrm>
              <a:off x="4695" y="3294"/>
              <a:ext cx="507" cy="339"/>
              <a:chOff x="3859" y="3793"/>
              <a:chExt cx="507" cy="339"/>
            </a:xfrm>
          </p:grpSpPr>
          <p:sp>
            <p:nvSpPr>
              <p:cNvPr id="21574" name="Rectangle 392"/>
              <p:cNvSpPr>
                <a:spLocks noChangeArrowheads="1"/>
              </p:cNvSpPr>
              <p:nvPr/>
            </p:nvSpPr>
            <p:spPr bwMode="auto">
              <a:xfrm>
                <a:off x="3863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C</a:t>
                </a:r>
                <a:endParaRPr lang="en-US"/>
              </a:p>
            </p:txBody>
          </p:sp>
          <p:sp>
            <p:nvSpPr>
              <p:cNvPr id="21575" name="Rectangle 393"/>
              <p:cNvSpPr>
                <a:spLocks noChangeArrowheads="1"/>
              </p:cNvSpPr>
              <p:nvPr/>
            </p:nvSpPr>
            <p:spPr bwMode="auto">
              <a:xfrm>
                <a:off x="4053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H</a:t>
                </a:r>
                <a:endParaRPr lang="en-US"/>
              </a:p>
            </p:txBody>
          </p:sp>
          <p:sp>
            <p:nvSpPr>
              <p:cNvPr id="21576" name="Rectangle 394"/>
              <p:cNvSpPr>
                <a:spLocks noChangeArrowheads="1"/>
              </p:cNvSpPr>
              <p:nvPr/>
            </p:nvSpPr>
            <p:spPr bwMode="auto">
              <a:xfrm>
                <a:off x="4148" y="3978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N</a:t>
                </a:r>
                <a:endParaRPr lang="en-US"/>
              </a:p>
            </p:txBody>
          </p:sp>
          <p:sp>
            <p:nvSpPr>
              <p:cNvPr id="21577" name="Rectangle 395"/>
              <p:cNvSpPr>
                <a:spLocks noChangeArrowheads="1"/>
              </p:cNvSpPr>
              <p:nvPr/>
            </p:nvSpPr>
            <p:spPr bwMode="auto">
              <a:xfrm>
                <a:off x="3859" y="3793"/>
                <a:ext cx="10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O</a:t>
                </a:r>
                <a:endParaRPr lang="en-US"/>
              </a:p>
            </p:txBody>
          </p:sp>
          <p:sp>
            <p:nvSpPr>
              <p:cNvPr id="21578" name="Line 396"/>
              <p:cNvSpPr>
                <a:spLocks noChangeShapeType="1"/>
              </p:cNvSpPr>
              <p:nvPr/>
            </p:nvSpPr>
            <p:spPr bwMode="auto">
              <a:xfrm flipH="1">
                <a:off x="4234" y="4042"/>
                <a:ext cx="132" cy="1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9" name="Line 397"/>
              <p:cNvSpPr>
                <a:spLocks noChangeShapeType="1"/>
              </p:cNvSpPr>
              <p:nvPr/>
            </p:nvSpPr>
            <p:spPr bwMode="auto">
              <a:xfrm flipH="1">
                <a:off x="3966" y="4042"/>
                <a:ext cx="77" cy="1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0" name="Line 398"/>
              <p:cNvSpPr>
                <a:spLocks noChangeShapeType="1"/>
              </p:cNvSpPr>
              <p:nvPr/>
            </p:nvSpPr>
            <p:spPr bwMode="auto">
              <a:xfrm flipV="1">
                <a:off x="3920" y="3937"/>
                <a:ext cx="1" cy="55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1" name="Line 399"/>
              <p:cNvSpPr>
                <a:spLocks noChangeShapeType="1"/>
              </p:cNvSpPr>
              <p:nvPr/>
            </p:nvSpPr>
            <p:spPr bwMode="auto">
              <a:xfrm flipV="1">
                <a:off x="3893" y="3937"/>
                <a:ext cx="1" cy="55"/>
              </a:xfrm>
              <a:prstGeom prst="line">
                <a:avLst/>
              </a:prstGeom>
              <a:noFill/>
              <a:ln w="270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55" name="Group 400"/>
            <p:cNvGrpSpPr>
              <a:grpSpLocks/>
            </p:cNvGrpSpPr>
            <p:nvPr/>
          </p:nvGrpSpPr>
          <p:grpSpPr bwMode="auto">
            <a:xfrm>
              <a:off x="4616" y="3287"/>
              <a:ext cx="994" cy="430"/>
              <a:chOff x="4604" y="3287"/>
              <a:chExt cx="994" cy="430"/>
            </a:xfrm>
          </p:grpSpPr>
          <p:sp>
            <p:nvSpPr>
              <p:cNvPr id="21557" name="Line 401"/>
              <p:cNvSpPr>
                <a:spLocks noChangeShapeType="1"/>
              </p:cNvSpPr>
              <p:nvPr/>
            </p:nvSpPr>
            <p:spPr bwMode="auto">
              <a:xfrm>
                <a:off x="5183" y="3536"/>
                <a:ext cx="104" cy="18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8" name="Line 402"/>
              <p:cNvSpPr>
                <a:spLocks noChangeShapeType="1"/>
              </p:cNvSpPr>
              <p:nvPr/>
            </p:nvSpPr>
            <p:spPr bwMode="auto">
              <a:xfrm flipH="1">
                <a:off x="5183" y="3357"/>
                <a:ext cx="104" cy="1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9" name="Line 403"/>
              <p:cNvSpPr>
                <a:spLocks noChangeShapeType="1"/>
              </p:cNvSpPr>
              <p:nvPr/>
            </p:nvSpPr>
            <p:spPr bwMode="auto">
              <a:xfrm flipH="1">
                <a:off x="5287" y="3357"/>
                <a:ext cx="208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0" name="Line 404"/>
              <p:cNvSpPr>
                <a:spLocks noChangeShapeType="1"/>
              </p:cNvSpPr>
              <p:nvPr/>
            </p:nvSpPr>
            <p:spPr bwMode="auto">
              <a:xfrm flipH="1" flipV="1">
                <a:off x="5495" y="3357"/>
                <a:ext cx="103" cy="1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1" name="Line 405"/>
              <p:cNvSpPr>
                <a:spLocks noChangeShapeType="1"/>
              </p:cNvSpPr>
              <p:nvPr/>
            </p:nvSpPr>
            <p:spPr bwMode="auto">
              <a:xfrm flipV="1">
                <a:off x="5495" y="3536"/>
                <a:ext cx="103" cy="18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2" name="Line 406"/>
              <p:cNvSpPr>
                <a:spLocks noChangeShapeType="1"/>
              </p:cNvSpPr>
              <p:nvPr/>
            </p:nvSpPr>
            <p:spPr bwMode="auto">
              <a:xfrm>
                <a:off x="5287" y="3716"/>
                <a:ext cx="208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3" name="Line 407"/>
              <p:cNvSpPr>
                <a:spLocks noChangeShapeType="1"/>
              </p:cNvSpPr>
              <p:nvPr/>
            </p:nvSpPr>
            <p:spPr bwMode="auto">
              <a:xfrm>
                <a:off x="4864" y="3624"/>
                <a:ext cx="87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Rectangle 408"/>
              <p:cNvSpPr>
                <a:spLocks noChangeArrowheads="1"/>
              </p:cNvSpPr>
              <p:nvPr/>
            </p:nvSpPr>
            <p:spPr bwMode="auto">
              <a:xfrm>
                <a:off x="4680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C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5" name="Rectangle 409"/>
              <p:cNvSpPr>
                <a:spLocks noChangeArrowheads="1"/>
              </p:cNvSpPr>
              <p:nvPr/>
            </p:nvSpPr>
            <p:spPr bwMode="auto">
              <a:xfrm>
                <a:off x="4870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H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6" name="Rectangle 410"/>
              <p:cNvSpPr>
                <a:spLocks noChangeArrowheads="1"/>
              </p:cNvSpPr>
              <p:nvPr/>
            </p:nvSpPr>
            <p:spPr bwMode="auto">
              <a:xfrm>
                <a:off x="4965" y="3472"/>
                <a:ext cx="9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N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7" name="Rectangle 411"/>
              <p:cNvSpPr>
                <a:spLocks noChangeArrowheads="1"/>
              </p:cNvSpPr>
              <p:nvPr/>
            </p:nvSpPr>
            <p:spPr bwMode="auto">
              <a:xfrm>
                <a:off x="4676" y="3287"/>
                <a:ext cx="10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CC0000"/>
                    </a:solidFill>
                  </a:rPr>
                  <a:t>O</a:t>
                </a: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21568" name="Line 412"/>
              <p:cNvSpPr>
                <a:spLocks noChangeShapeType="1"/>
              </p:cNvSpPr>
              <p:nvPr/>
            </p:nvSpPr>
            <p:spPr bwMode="auto">
              <a:xfrm flipH="1">
                <a:off x="5051" y="3536"/>
                <a:ext cx="132" cy="1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9" name="Line 413"/>
              <p:cNvSpPr>
                <a:spLocks noChangeShapeType="1"/>
              </p:cNvSpPr>
              <p:nvPr/>
            </p:nvSpPr>
            <p:spPr bwMode="auto">
              <a:xfrm flipH="1">
                <a:off x="4783" y="3536"/>
                <a:ext cx="77" cy="1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0" name="Line 414"/>
              <p:cNvSpPr>
                <a:spLocks noChangeShapeType="1"/>
              </p:cNvSpPr>
              <p:nvPr/>
            </p:nvSpPr>
            <p:spPr bwMode="auto">
              <a:xfrm flipV="1">
                <a:off x="4737" y="3431"/>
                <a:ext cx="1" cy="55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1" name="Line 415"/>
              <p:cNvSpPr>
                <a:spLocks noChangeShapeType="1"/>
              </p:cNvSpPr>
              <p:nvPr/>
            </p:nvSpPr>
            <p:spPr bwMode="auto">
              <a:xfrm flipV="1">
                <a:off x="4710" y="3431"/>
                <a:ext cx="1" cy="55"/>
              </a:xfrm>
              <a:prstGeom prst="line">
                <a:avLst/>
              </a:prstGeom>
              <a:noFill/>
              <a:ln w="27051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2" name="Line 416"/>
              <p:cNvSpPr>
                <a:spLocks noChangeShapeType="1"/>
              </p:cNvSpPr>
              <p:nvPr/>
            </p:nvSpPr>
            <p:spPr bwMode="auto">
              <a:xfrm flipH="1">
                <a:off x="4604" y="3536"/>
                <a:ext cx="67" cy="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3" name="Oval 417"/>
              <p:cNvSpPr>
                <a:spLocks noChangeArrowheads="1"/>
              </p:cNvSpPr>
              <p:nvPr/>
            </p:nvSpPr>
            <p:spPr bwMode="auto">
              <a:xfrm>
                <a:off x="5266" y="3411"/>
                <a:ext cx="250" cy="250"/>
              </a:xfrm>
              <a:prstGeom prst="ellipse">
                <a:avLst/>
              </a:prstGeom>
              <a:noFill/>
              <a:ln w="269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56" name="Freeform 418"/>
            <p:cNvSpPr>
              <a:spLocks/>
            </p:cNvSpPr>
            <p:nvPr/>
          </p:nvSpPr>
          <p:spPr bwMode="auto">
            <a:xfrm>
              <a:off x="5564" y="2886"/>
              <a:ext cx="174" cy="1225"/>
            </a:xfrm>
            <a:custGeom>
              <a:avLst/>
              <a:gdLst>
                <a:gd name="T0" fmla="*/ 15 w 174"/>
                <a:gd name="T1" fmla="*/ 188 h 1330"/>
                <a:gd name="T2" fmla="*/ 60 w 174"/>
                <a:gd name="T3" fmla="*/ 564 h 1330"/>
                <a:gd name="T4" fmla="*/ 15 w 174"/>
                <a:gd name="T5" fmla="*/ 898 h 1330"/>
                <a:gd name="T6" fmla="*/ 60 w 174"/>
                <a:gd name="T7" fmla="*/ 1107 h 1330"/>
                <a:gd name="T8" fmla="*/ 151 w 174"/>
                <a:gd name="T9" fmla="*/ 1065 h 1330"/>
                <a:gd name="T10" fmla="*/ 151 w 174"/>
                <a:gd name="T11" fmla="*/ 146 h 1330"/>
                <a:gd name="T12" fmla="*/ 15 w 174"/>
                <a:gd name="T13" fmla="*/ 188 h 13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4"/>
                <a:gd name="T22" fmla="*/ 0 h 1330"/>
                <a:gd name="T23" fmla="*/ 174 w 174"/>
                <a:gd name="T24" fmla="*/ 1330 h 13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4" h="1330">
                  <a:moveTo>
                    <a:pt x="15" y="204"/>
                  </a:moveTo>
                  <a:cubicBezTo>
                    <a:pt x="0" y="279"/>
                    <a:pt x="60" y="484"/>
                    <a:pt x="60" y="612"/>
                  </a:cubicBezTo>
                  <a:cubicBezTo>
                    <a:pt x="60" y="740"/>
                    <a:pt x="15" y="877"/>
                    <a:pt x="15" y="975"/>
                  </a:cubicBezTo>
                  <a:cubicBezTo>
                    <a:pt x="15" y="1073"/>
                    <a:pt x="37" y="1172"/>
                    <a:pt x="60" y="1202"/>
                  </a:cubicBezTo>
                  <a:cubicBezTo>
                    <a:pt x="83" y="1232"/>
                    <a:pt x="136" y="1330"/>
                    <a:pt x="151" y="1156"/>
                  </a:cubicBezTo>
                  <a:cubicBezTo>
                    <a:pt x="166" y="982"/>
                    <a:pt x="174" y="318"/>
                    <a:pt x="151" y="159"/>
                  </a:cubicBezTo>
                  <a:cubicBezTo>
                    <a:pt x="128" y="0"/>
                    <a:pt x="30" y="129"/>
                    <a:pt x="15" y="2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  <p:sp>
        <p:nvSpPr>
          <p:cNvPr id="21516" name="Text Box 420"/>
          <p:cNvSpPr txBox="1">
            <a:spLocks noChangeArrowheads="1"/>
          </p:cNvSpPr>
          <p:nvPr/>
        </p:nvSpPr>
        <p:spPr bwMode="auto">
          <a:xfrm>
            <a:off x="2298700" y="5400675"/>
            <a:ext cx="987425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pPr algn="ctr"/>
            <a:r>
              <a:rPr lang="de-DE">
                <a:solidFill>
                  <a:srgbClr val="008000"/>
                </a:solidFill>
              </a:rPr>
              <a:t>Adhesion</a:t>
            </a:r>
          </a:p>
        </p:txBody>
      </p:sp>
      <p:sp>
        <p:nvSpPr>
          <p:cNvPr id="21517" name="Oval 421"/>
          <p:cNvSpPr>
            <a:spLocks noChangeArrowheads="1"/>
          </p:cNvSpPr>
          <p:nvPr/>
        </p:nvSpPr>
        <p:spPr bwMode="auto">
          <a:xfrm>
            <a:off x="2016125" y="4316413"/>
            <a:ext cx="1552575" cy="1857375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21518" name="Group 574"/>
          <p:cNvGrpSpPr>
            <a:grpSpLocks/>
          </p:cNvGrpSpPr>
          <p:nvPr/>
        </p:nvGrpSpPr>
        <p:grpSpPr bwMode="auto">
          <a:xfrm>
            <a:off x="7934325" y="3068638"/>
            <a:ext cx="382588" cy="658812"/>
            <a:chOff x="4967" y="1933"/>
            <a:chExt cx="241" cy="415"/>
          </a:xfrm>
        </p:grpSpPr>
        <p:grpSp>
          <p:nvGrpSpPr>
            <p:cNvPr id="21524" name="Group 575"/>
            <p:cNvGrpSpPr>
              <a:grpSpLocks/>
            </p:cNvGrpSpPr>
            <p:nvPr/>
          </p:nvGrpSpPr>
          <p:grpSpPr bwMode="auto">
            <a:xfrm>
              <a:off x="4981" y="1940"/>
              <a:ext cx="227" cy="408"/>
              <a:chOff x="4649" y="3022"/>
              <a:chExt cx="227" cy="907"/>
            </a:xfrm>
          </p:grpSpPr>
          <p:sp>
            <p:nvSpPr>
              <p:cNvPr id="21536" name="Line 576"/>
              <p:cNvSpPr>
                <a:spLocks noChangeShapeType="1"/>
              </p:cNvSpPr>
              <p:nvPr/>
            </p:nvSpPr>
            <p:spPr bwMode="auto">
              <a:xfrm>
                <a:off x="4785" y="302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7" name="Line 577"/>
              <p:cNvSpPr>
                <a:spLocks noChangeShapeType="1"/>
              </p:cNvSpPr>
              <p:nvPr/>
            </p:nvSpPr>
            <p:spPr bwMode="auto">
              <a:xfrm>
                <a:off x="4785" y="315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Line 578"/>
              <p:cNvSpPr>
                <a:spLocks noChangeShapeType="1"/>
              </p:cNvSpPr>
              <p:nvPr/>
            </p:nvSpPr>
            <p:spPr bwMode="auto">
              <a:xfrm flipH="1">
                <a:off x="4649" y="3203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Line 579"/>
              <p:cNvSpPr>
                <a:spLocks noChangeShapeType="1"/>
              </p:cNvSpPr>
              <p:nvPr/>
            </p:nvSpPr>
            <p:spPr bwMode="auto">
              <a:xfrm>
                <a:off x="4649" y="3294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0" name="Line 580"/>
              <p:cNvSpPr>
                <a:spLocks noChangeShapeType="1"/>
              </p:cNvSpPr>
              <p:nvPr/>
            </p:nvSpPr>
            <p:spPr bwMode="auto">
              <a:xfrm flipH="1">
                <a:off x="4649" y="3385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1" name="Line 581"/>
              <p:cNvSpPr>
                <a:spLocks noChangeShapeType="1"/>
              </p:cNvSpPr>
              <p:nvPr/>
            </p:nvSpPr>
            <p:spPr bwMode="auto">
              <a:xfrm>
                <a:off x="4649" y="347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2" name="Line 582"/>
              <p:cNvSpPr>
                <a:spLocks noChangeShapeType="1"/>
              </p:cNvSpPr>
              <p:nvPr/>
            </p:nvSpPr>
            <p:spPr bwMode="auto">
              <a:xfrm flipH="1">
                <a:off x="4649" y="356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3" name="Line 583"/>
              <p:cNvSpPr>
                <a:spLocks noChangeShapeType="1"/>
              </p:cNvSpPr>
              <p:nvPr/>
            </p:nvSpPr>
            <p:spPr bwMode="auto">
              <a:xfrm>
                <a:off x="4649" y="3657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4" name="Line 584"/>
              <p:cNvSpPr>
                <a:spLocks noChangeShapeType="1"/>
              </p:cNvSpPr>
              <p:nvPr/>
            </p:nvSpPr>
            <p:spPr bwMode="auto">
              <a:xfrm flipV="1">
                <a:off x="4785" y="374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5" name="Line 585"/>
              <p:cNvSpPr>
                <a:spLocks noChangeShapeType="1"/>
              </p:cNvSpPr>
              <p:nvPr/>
            </p:nvSpPr>
            <p:spPr bwMode="auto">
              <a:xfrm>
                <a:off x="4785" y="379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25" name="Group 586"/>
            <p:cNvGrpSpPr>
              <a:grpSpLocks/>
            </p:cNvGrpSpPr>
            <p:nvPr/>
          </p:nvGrpSpPr>
          <p:grpSpPr bwMode="auto">
            <a:xfrm>
              <a:off x="4967" y="1933"/>
              <a:ext cx="227" cy="408"/>
              <a:chOff x="4649" y="3022"/>
              <a:chExt cx="227" cy="907"/>
            </a:xfrm>
          </p:grpSpPr>
          <p:sp>
            <p:nvSpPr>
              <p:cNvPr id="21526" name="Line 587"/>
              <p:cNvSpPr>
                <a:spLocks noChangeShapeType="1"/>
              </p:cNvSpPr>
              <p:nvPr/>
            </p:nvSpPr>
            <p:spPr bwMode="auto">
              <a:xfrm>
                <a:off x="4785" y="302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588"/>
              <p:cNvSpPr>
                <a:spLocks noChangeShapeType="1"/>
              </p:cNvSpPr>
              <p:nvPr/>
            </p:nvSpPr>
            <p:spPr bwMode="auto">
              <a:xfrm>
                <a:off x="4785" y="315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589"/>
              <p:cNvSpPr>
                <a:spLocks noChangeShapeType="1"/>
              </p:cNvSpPr>
              <p:nvPr/>
            </p:nvSpPr>
            <p:spPr bwMode="auto">
              <a:xfrm flipH="1">
                <a:off x="4649" y="3203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590"/>
              <p:cNvSpPr>
                <a:spLocks noChangeShapeType="1"/>
              </p:cNvSpPr>
              <p:nvPr/>
            </p:nvSpPr>
            <p:spPr bwMode="auto">
              <a:xfrm>
                <a:off x="4649" y="3294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591"/>
              <p:cNvSpPr>
                <a:spLocks noChangeShapeType="1"/>
              </p:cNvSpPr>
              <p:nvPr/>
            </p:nvSpPr>
            <p:spPr bwMode="auto">
              <a:xfrm flipH="1">
                <a:off x="4649" y="3385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592"/>
              <p:cNvSpPr>
                <a:spLocks noChangeShapeType="1"/>
              </p:cNvSpPr>
              <p:nvPr/>
            </p:nvSpPr>
            <p:spPr bwMode="auto">
              <a:xfrm>
                <a:off x="4649" y="347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Line 593"/>
              <p:cNvSpPr>
                <a:spLocks noChangeShapeType="1"/>
              </p:cNvSpPr>
              <p:nvPr/>
            </p:nvSpPr>
            <p:spPr bwMode="auto">
              <a:xfrm flipH="1">
                <a:off x="4649" y="3566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Line 594"/>
              <p:cNvSpPr>
                <a:spLocks noChangeShapeType="1"/>
              </p:cNvSpPr>
              <p:nvPr/>
            </p:nvSpPr>
            <p:spPr bwMode="auto">
              <a:xfrm>
                <a:off x="4649" y="3657"/>
                <a:ext cx="227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Line 595"/>
              <p:cNvSpPr>
                <a:spLocks noChangeShapeType="1"/>
              </p:cNvSpPr>
              <p:nvPr/>
            </p:nvSpPr>
            <p:spPr bwMode="auto">
              <a:xfrm flipV="1">
                <a:off x="4785" y="3748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5" name="Line 596"/>
              <p:cNvSpPr>
                <a:spLocks noChangeShapeType="1"/>
              </p:cNvSpPr>
              <p:nvPr/>
            </p:nvSpPr>
            <p:spPr bwMode="auto">
              <a:xfrm>
                <a:off x="4785" y="379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519" name="Rectangle 597"/>
          <p:cNvSpPr>
            <a:spLocks noChangeArrowheads="1"/>
          </p:cNvSpPr>
          <p:nvPr/>
        </p:nvSpPr>
        <p:spPr bwMode="auto">
          <a:xfrm>
            <a:off x="7092950" y="620713"/>
            <a:ext cx="2051050" cy="41036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grpSp>
        <p:nvGrpSpPr>
          <p:cNvPr id="21520" name="Group 736"/>
          <p:cNvGrpSpPr>
            <a:grpSpLocks/>
          </p:cNvGrpSpPr>
          <p:nvPr/>
        </p:nvGrpSpPr>
        <p:grpSpPr bwMode="auto">
          <a:xfrm>
            <a:off x="0" y="1774825"/>
            <a:ext cx="1547813" cy="400050"/>
            <a:chOff x="0" y="1084"/>
            <a:chExt cx="975" cy="252"/>
          </a:xfrm>
        </p:grpSpPr>
        <p:sp>
          <p:nvSpPr>
            <p:cNvPr id="21522" name="Text Box 737"/>
            <p:cNvSpPr txBox="1">
              <a:spLocks noChangeArrowheads="1"/>
            </p:cNvSpPr>
            <p:nvPr/>
          </p:nvSpPr>
          <p:spPr bwMode="auto">
            <a:xfrm>
              <a:off x="0" y="1084"/>
              <a:ext cx="3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1523" name="Rectangle 738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4" name="Picture 443"/>
          <p:cNvPicPr>
            <a:picLocks noChangeAspect="1"/>
          </p:cNvPicPr>
          <p:nvPr/>
        </p:nvPicPr>
        <p:blipFill rotWithShape="1">
          <a:blip r:embed="rId5"/>
          <a:srcRect l="27337" t="47412" r="7066" b="21706"/>
          <a:stretch/>
        </p:blipFill>
        <p:spPr>
          <a:xfrm>
            <a:off x="11182" y="416675"/>
            <a:ext cx="1536631" cy="5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87325"/>
            <a:ext cx="7164387" cy="49053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1050" y="836613"/>
            <a:ext cx="7092950" cy="5878512"/>
          </a:xfrm>
        </p:spPr>
        <p:txBody>
          <a:bodyPr/>
          <a:lstStyle/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Mechanisms operative during pressing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3200" b="1" dirty="0" smtClean="0">
                <a:solidFill>
                  <a:srgbClr val="FF0000"/>
                </a:solidFill>
              </a:rPr>
              <a:t>Predicting internal conditions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need to optimize adhesion </a:t>
            </a:r>
            <a:r>
              <a:rPr lang="de-DE" sz="2400" b="1" dirty="0" smtClean="0">
                <a:solidFill>
                  <a:schemeClr val="tx2"/>
                </a:solidFill>
              </a:rPr>
              <a:t>dynamics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The ABES approach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Adhesion in space and time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r>
              <a:rPr lang="de-DE" sz="2400" b="1" dirty="0" smtClean="0"/>
              <a:t>Implications</a:t>
            </a:r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  <a:p>
            <a:pPr marL="381000" indent="-381000" eaLnBrk="1" hangingPunct="1">
              <a:buFont typeface="Marlett" pitchFamily="2" charset="2"/>
              <a:buAutoNum type="arabicPeriod"/>
            </a:pPr>
            <a:endParaRPr lang="de-DE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800225"/>
            <a:ext cx="9105900" cy="115888"/>
            <a:chOff x="0" y="983"/>
            <a:chExt cx="5736" cy="73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0" y="983"/>
              <a:ext cx="4385" cy="7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6"/>
            <p:cNvSpPr>
              <a:spLocks noChangeArrowheads="1"/>
            </p:cNvSpPr>
            <p:nvPr/>
          </p:nvSpPr>
          <p:spPr bwMode="auto">
            <a:xfrm>
              <a:off x="1202" y="983"/>
              <a:ext cx="4534" cy="7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6224" y="90805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What we will discuss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auto">
          <a:xfrm flipH="1">
            <a:off x="2411413" y="2205038"/>
            <a:ext cx="6732587" cy="4508500"/>
          </a:xfrm>
          <a:prstGeom prst="rtTriangle">
            <a:avLst/>
          </a:prstGeom>
          <a:solidFill>
            <a:srgbClr val="EAEAEA">
              <a:alpha val="8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4" descr="UHH_Logo (ohne Schrif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437063"/>
            <a:ext cx="4937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6165850"/>
            <a:ext cx="7207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5060950" y="4508500"/>
            <a:ext cx="40830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 dirty="0"/>
              <a:t>University </a:t>
            </a:r>
            <a:r>
              <a:rPr lang="en-US" i="1" dirty="0" smtClean="0"/>
              <a:t>of </a:t>
            </a:r>
            <a:r>
              <a:rPr lang="en-US" i="1" dirty="0"/>
              <a:t>Hamburg</a:t>
            </a:r>
          </a:p>
          <a:p>
            <a:pPr algn="r"/>
            <a:endParaRPr lang="en-US" sz="2400" i="1" dirty="0"/>
          </a:p>
          <a:p>
            <a:pPr algn="r"/>
            <a:r>
              <a:rPr lang="en-US" i="1" dirty="0" smtClean="0"/>
              <a:t>        </a:t>
            </a:r>
            <a:endParaRPr lang="en-US" i="1" dirty="0"/>
          </a:p>
          <a:p>
            <a:pPr algn="r"/>
            <a:r>
              <a:rPr lang="en-US" i="1" dirty="0"/>
              <a:t>Adhesive Evaluation Systems</a:t>
            </a:r>
          </a:p>
          <a:p>
            <a:pPr algn="r"/>
            <a:endParaRPr lang="en-US" i="1" dirty="0"/>
          </a:p>
          <a:p>
            <a:pPr algn="r"/>
            <a:endParaRPr lang="en-US" i="1" dirty="0"/>
          </a:p>
          <a:p>
            <a:pPr algn="r"/>
            <a:r>
              <a:rPr lang="en-US" i="1" dirty="0" err="1"/>
              <a:t>Siempelkamp</a:t>
            </a:r>
            <a:r>
              <a:rPr lang="en-US" i="1" dirty="0"/>
              <a:t> (Krefeld, Germany)       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6804025" y="3933825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Project partners:</a:t>
            </a:r>
          </a:p>
        </p:txBody>
      </p:sp>
      <p:sp>
        <p:nvSpPr>
          <p:cNvPr id="759816" name="Rectangle 8"/>
          <p:cNvSpPr>
            <a:spLocks noChangeArrowheads="1"/>
          </p:cNvSpPr>
          <p:nvPr/>
        </p:nvSpPr>
        <p:spPr bwMode="auto">
          <a:xfrm>
            <a:off x="1800225" y="187325"/>
            <a:ext cx="71643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de-DE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Simulating the pressing process – a tool</a:t>
            </a:r>
            <a:endParaRPr lang="de-DE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4586" name="Group 11"/>
          <p:cNvGrpSpPr>
            <a:grpSpLocks/>
          </p:cNvGrpSpPr>
          <p:nvPr/>
        </p:nvGrpSpPr>
        <p:grpSpPr bwMode="auto">
          <a:xfrm>
            <a:off x="0" y="1701800"/>
            <a:ext cx="1547813" cy="400050"/>
            <a:chOff x="0" y="1084"/>
            <a:chExt cx="975" cy="252"/>
          </a:xfrm>
        </p:grpSpPr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0" y="1084"/>
              <a:ext cx="3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Aft>
                  <a:spcPct val="20000"/>
                </a:spcAft>
              </a:pPr>
              <a:r>
                <a:rPr lang="en-US" sz="1400" b="1" dirty="0">
                  <a:solidFill>
                    <a:srgbClr val="800000"/>
                  </a:solidFill>
                </a:rPr>
                <a:t>      </a:t>
              </a:r>
              <a:r>
                <a:rPr lang="en-US" sz="600" b="1" u="sng" dirty="0">
                  <a:solidFill>
                    <a:srgbClr val="800000"/>
                  </a:solidFill>
                </a:rPr>
                <a:t/>
              </a:r>
              <a:br>
                <a:rPr lang="en-US" sz="600" b="1" u="sng" dirty="0">
                  <a:solidFill>
                    <a:srgbClr val="800000"/>
                  </a:solidFill>
                </a:rPr>
              </a:br>
              <a:endParaRPr lang="en-US" sz="600" b="1" u="sng" dirty="0"/>
            </a:p>
          </p:txBody>
        </p:sp>
        <p:sp>
          <p:nvSpPr>
            <p:cNvPr id="24591" name="Rectangle 13"/>
            <p:cNvSpPr>
              <a:spLocks noChangeArrowheads="1"/>
            </p:cNvSpPr>
            <p:nvPr/>
          </p:nvSpPr>
          <p:spPr bwMode="auto">
            <a:xfrm>
              <a:off x="0" y="1253"/>
              <a:ext cx="975" cy="4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DDDDD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58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1237229"/>
            <a:ext cx="3942556" cy="276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7337" t="47412" r="7066" b="21706"/>
          <a:stretch/>
        </p:blipFill>
        <p:spPr>
          <a:xfrm>
            <a:off x="11182" y="406401"/>
            <a:ext cx="1536631" cy="5425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27337" t="47412" r="7066" b="21706"/>
          <a:stretch/>
        </p:blipFill>
        <p:spPr>
          <a:xfrm>
            <a:off x="4660315" y="5484157"/>
            <a:ext cx="1117391" cy="3945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 Praesentation">
  <a:themeElements>
    <a:clrScheme name="Vorlage Pra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orlage Pra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orlage Pra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Pra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ra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ra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ra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ra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Pra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Praesentation</Template>
  <TotalTime>9540</TotalTime>
  <Words>1378</Words>
  <Application>Microsoft Office PowerPoint</Application>
  <PresentationFormat>On-screen Show (4:3)</PresentationFormat>
  <Paragraphs>574</Paragraphs>
  <Slides>50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Arial Black</vt:lpstr>
      <vt:lpstr>Marlett</vt:lpstr>
      <vt:lpstr>Times New Roman</vt:lpstr>
      <vt:lpstr>Wingdings</vt:lpstr>
      <vt:lpstr>Wingdings 3</vt:lpstr>
      <vt:lpstr>WP MultinationalA Helve</vt:lpstr>
      <vt:lpstr>Vorlage Praesentation</vt:lpstr>
      <vt:lpstr>Benutzerdefiniertes Design</vt:lpstr>
      <vt:lpstr>Photo Editor Photo</vt:lpstr>
      <vt:lpstr>Formel</vt:lpstr>
      <vt:lpstr>PowerPoint Presentation</vt:lpstr>
      <vt:lpstr>Continuous hot press for wood-based panels</vt:lpstr>
      <vt:lpstr>   </vt:lpstr>
      <vt:lpstr>PowerPoint Presentation</vt:lpstr>
      <vt:lpstr>Mechanisms during hot pressing</vt:lpstr>
      <vt:lpstr>Mechanisms during hot pressing</vt:lpstr>
      <vt:lpstr>Mechanisms during hot pressing</vt:lpstr>
      <vt:lpstr>   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   </vt:lpstr>
      <vt:lpstr>PowerPoint Presentation</vt:lpstr>
      <vt:lpstr>Mechanisms during hot pressing</vt:lpstr>
      <vt:lpstr>   </vt:lpstr>
      <vt:lpstr>Automated Bonding Evaluation System (ABES)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typical test bond heating curve (here: for 110°C head setting)</vt:lpstr>
      <vt:lpstr>Bond strength development plot (here: for a UF adhesive, 110°C)</vt:lpstr>
      <vt:lpstr>Isothermal bond strength development  for a range of temperatures</vt:lpstr>
      <vt:lpstr>Regressed strength development rate  versus temperature </vt:lpstr>
      <vt:lpstr>Regressed strength development rate  versus temperature </vt:lpstr>
      <vt:lpstr>   </vt:lpstr>
      <vt:lpstr>Simulated temperature development (here: 28 m continuous MDF press)</vt:lpstr>
      <vt:lpstr>Simulated bond strength development (here: 28 m continuous MDF press)</vt:lpstr>
      <vt:lpstr>   </vt:lpstr>
      <vt:lpstr>   </vt:lpstr>
      <vt:lpstr>Thermal damage assessment </vt:lpstr>
      <vt:lpstr>Bond strength maxima and decline</vt:lpstr>
      <vt:lpstr>Bond strength maxima </vt:lpstr>
      <vt:lpstr>Bond strength decline (damage) </vt:lpstr>
      <vt:lpstr>Regressed strength development  and damage rates versus temperature </vt:lpstr>
      <vt:lpstr>Simulated temperature development (here: 28 m continuous MDF press)</vt:lpstr>
      <vt:lpstr>Simulated bond strength development (showing thermal damage effects at surfaces)</vt:lpstr>
      <vt:lpstr>Simulated bond strength development (showing thermal damage effects at surfaces)</vt:lpstr>
      <vt:lpstr>PowerPoint Presentation</vt:lpstr>
      <vt:lpstr>The cool head </vt:lpstr>
      <vt:lpstr>PowerPoint Presentation</vt:lpstr>
      <vt:lpstr>Modelled core bond strength with Tg effects included</vt:lpstr>
      <vt:lpstr>Moisture and catalysis effects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Thömen</dc:creator>
  <cp:lastModifiedBy>Private Information</cp:lastModifiedBy>
  <cp:revision>424</cp:revision>
  <dcterms:created xsi:type="dcterms:W3CDTF">2005-12-03T21:06:06Z</dcterms:created>
  <dcterms:modified xsi:type="dcterms:W3CDTF">2014-07-01T21:49:50Z</dcterms:modified>
</cp:coreProperties>
</file>